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6" r:id="rId6"/>
    <p:sldId id="261" r:id="rId7"/>
    <p:sldId id="265" r:id="rId8"/>
    <p:sldId id="262" r:id="rId9"/>
    <p:sldId id="263" r:id="rId10"/>
    <p:sldId id="264" r:id="rId11"/>
  </p:sldIdLst>
  <p:sldSz cx="14630400" cy="8229600"/>
  <p:notesSz cx="8229600" cy="14630400"/>
  <p:embeddedFontLst>
    <p:embeddedFont>
      <p:font typeface="Roboto" panose="02000000000000000000" pitchFamily="2" charset="0"/>
      <p:regular r:id="rId13"/>
      <p:bold r:id="rId14"/>
    </p:embeddedFont>
    <p:embeddedFont>
      <p:font typeface="Roboto Slab" pitchFamily="2" charset="0"/>
      <p:regular r:id="rId15"/>
      <p:bold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C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998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6340E-80ED-1D02-0DB1-210D8E5203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FF4E60-C3C3-1084-DA52-E4349640A6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10FD12-BD6C-55FD-5C52-91A54127850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2343CD4-CCD1-19C1-32C1-87E15C91A1DB}"/>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607743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1004715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showMasterSp="0">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054429"/>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3257B8"/>
                </a:solidFill>
                <a:latin typeface="Roboto Slab" pitchFamily="34" charset="0"/>
                <a:ea typeface="Roboto Slab" pitchFamily="34" charset="-122"/>
                <a:cs typeface="Roboto Slab" pitchFamily="34" charset="-120"/>
              </a:rPr>
              <a:t>Understanding Linux Operating System</a:t>
            </a:r>
            <a:endParaRPr lang="en-US" sz="4450" dirty="0"/>
          </a:p>
        </p:txBody>
      </p:sp>
      <p:sp>
        <p:nvSpPr>
          <p:cNvPr id="4" name="Text 1"/>
          <p:cNvSpPr/>
          <p:nvPr/>
        </p:nvSpPr>
        <p:spPr>
          <a:xfrm>
            <a:off x="6280190" y="4812149"/>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By Sulav Adhikari</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name="Slide 9">
    <p:spTree>
      <p:nvGrpSpPr>
        <p:cNvPr id="1" name=""/>
        <p:cNvGrpSpPr/>
        <p:nvPr/>
      </p:nvGrpSpPr>
      <p:grpSpPr>
        <a:xfrm>
          <a:off x="0" y="0"/>
          <a:ext cx="0" cy="0"/>
          <a:chOff x="0" y="0"/>
          <a:chExt cx="0" cy="0"/>
        </a:xfrm>
      </p:grpSpPr>
      <p:sp>
        <p:nvSpPr>
          <p:cNvPr id="4" name="Text 1"/>
          <p:cNvSpPr/>
          <p:nvPr/>
        </p:nvSpPr>
        <p:spPr>
          <a:xfrm>
            <a:off x="793790" y="2755344"/>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3257B8"/>
                </a:solidFill>
                <a:latin typeface="Roboto Slab" pitchFamily="34" charset="0"/>
                <a:ea typeface="Roboto Slab" pitchFamily="34" charset="-122"/>
                <a:cs typeface="Roboto Slab" pitchFamily="34" charset="-120"/>
              </a:rPr>
              <a:t>Conclusion</a:t>
            </a:r>
            <a:endParaRPr lang="en-US" sz="4450" dirty="0"/>
          </a:p>
        </p:txBody>
      </p:sp>
      <p:sp>
        <p:nvSpPr>
          <p:cNvPr id="5" name="Shape 2"/>
          <p:cNvSpPr/>
          <p:nvPr/>
        </p:nvSpPr>
        <p:spPr>
          <a:xfrm>
            <a:off x="793790" y="3804285"/>
            <a:ext cx="4196358" cy="1669852"/>
          </a:xfrm>
          <a:prstGeom prst="roundRect">
            <a:avLst>
              <a:gd name="adj" fmla="val 2038"/>
            </a:avLst>
          </a:prstGeom>
          <a:solidFill>
            <a:srgbClr val="E9ECF2"/>
          </a:solidFill>
          <a:ln/>
        </p:spPr>
      </p:sp>
      <p:sp>
        <p:nvSpPr>
          <p:cNvPr id="6" name="Text 3"/>
          <p:cNvSpPr/>
          <p:nvPr/>
        </p:nvSpPr>
        <p:spPr>
          <a:xfrm>
            <a:off x="1020604" y="403109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Powerful &amp; Flexible</a:t>
            </a:r>
            <a:endParaRPr lang="en-US" sz="2200" dirty="0"/>
          </a:p>
        </p:txBody>
      </p:sp>
      <p:sp>
        <p:nvSpPr>
          <p:cNvPr id="7" name="Text 4"/>
          <p:cNvSpPr/>
          <p:nvPr/>
        </p:nvSpPr>
        <p:spPr>
          <a:xfrm>
            <a:off x="1020604" y="4521517"/>
            <a:ext cx="3742730" cy="725805"/>
          </a:xfrm>
          <a:prstGeom prst="rect">
            <a:avLst/>
          </a:prstGeom>
          <a:noFill/>
          <a:ln/>
        </p:spPr>
        <p:txBody>
          <a:bodyPr wrap="squar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Offers better control, security, and performance.</a:t>
            </a:r>
            <a:endParaRPr lang="en-US" sz="1750" dirty="0"/>
          </a:p>
        </p:txBody>
      </p:sp>
      <p:sp>
        <p:nvSpPr>
          <p:cNvPr id="8" name="Shape 5"/>
          <p:cNvSpPr/>
          <p:nvPr/>
        </p:nvSpPr>
        <p:spPr>
          <a:xfrm>
            <a:off x="5216962" y="3804285"/>
            <a:ext cx="4196358" cy="1669852"/>
          </a:xfrm>
          <a:prstGeom prst="roundRect">
            <a:avLst>
              <a:gd name="adj" fmla="val 2038"/>
            </a:avLst>
          </a:prstGeom>
          <a:solidFill>
            <a:srgbClr val="E9ECF2"/>
          </a:solidFill>
          <a:ln/>
        </p:spPr>
      </p:sp>
      <p:sp>
        <p:nvSpPr>
          <p:cNvPr id="9" name="Text 6"/>
          <p:cNvSpPr/>
          <p:nvPr/>
        </p:nvSpPr>
        <p:spPr>
          <a:xfrm>
            <a:off x="5443776" y="403109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Ideal Use Cases</a:t>
            </a:r>
            <a:endParaRPr lang="en-US" sz="2200" dirty="0"/>
          </a:p>
        </p:txBody>
      </p:sp>
      <p:sp>
        <p:nvSpPr>
          <p:cNvPr id="10" name="Text 7"/>
          <p:cNvSpPr/>
          <p:nvPr/>
        </p:nvSpPr>
        <p:spPr>
          <a:xfrm>
            <a:off x="5443776" y="4521517"/>
            <a:ext cx="3742730" cy="725805"/>
          </a:xfrm>
          <a:prstGeom prst="rect">
            <a:avLst/>
          </a:prstGeom>
          <a:noFill/>
          <a:ln/>
        </p:spPr>
        <p:txBody>
          <a:bodyPr wrap="squar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Great for servers, development, and learning environments.</a:t>
            </a:r>
            <a:endParaRPr lang="en-US" sz="1750" dirty="0"/>
          </a:p>
        </p:txBody>
      </p:sp>
      <p:sp>
        <p:nvSpPr>
          <p:cNvPr id="11" name="Shape 8"/>
          <p:cNvSpPr/>
          <p:nvPr/>
        </p:nvSpPr>
        <p:spPr>
          <a:xfrm>
            <a:off x="9640133" y="3804285"/>
            <a:ext cx="4196358" cy="1669852"/>
          </a:xfrm>
          <a:prstGeom prst="roundRect">
            <a:avLst>
              <a:gd name="adj" fmla="val 2038"/>
            </a:avLst>
          </a:prstGeom>
          <a:solidFill>
            <a:srgbClr val="E9ECF2"/>
          </a:solidFill>
          <a:ln/>
        </p:spPr>
      </p:sp>
      <p:sp>
        <p:nvSpPr>
          <p:cNvPr id="12" name="Text 9"/>
          <p:cNvSpPr/>
          <p:nvPr/>
        </p:nvSpPr>
        <p:spPr>
          <a:xfrm>
            <a:off x="9866948" y="403109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Strong Alternative</a:t>
            </a:r>
            <a:endParaRPr lang="en-US" sz="2200" dirty="0"/>
          </a:p>
        </p:txBody>
      </p:sp>
      <p:sp>
        <p:nvSpPr>
          <p:cNvPr id="13" name="Text 10"/>
          <p:cNvSpPr/>
          <p:nvPr/>
        </p:nvSpPr>
        <p:spPr>
          <a:xfrm>
            <a:off x="9866948" y="4521517"/>
            <a:ext cx="3742730" cy="725805"/>
          </a:xfrm>
          <a:prstGeom prst="rect">
            <a:avLst/>
          </a:prstGeom>
          <a:noFill/>
          <a:ln/>
        </p:spPr>
        <p:txBody>
          <a:bodyPr wrap="squar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Provides a robust alternative to Windows and macOS.</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name="Slide 2">
    <p:spTree>
      <p:nvGrpSpPr>
        <p:cNvPr id="1" name=""/>
        <p:cNvGrpSpPr/>
        <p:nvPr/>
      </p:nvGrpSpPr>
      <p:grpSpPr>
        <a:xfrm>
          <a:off x="0" y="0"/>
          <a:ext cx="0" cy="0"/>
          <a:chOff x="0" y="0"/>
          <a:chExt cx="0" cy="0"/>
        </a:xfrm>
      </p:grpSpPr>
      <p:sp>
        <p:nvSpPr>
          <p:cNvPr id="2" name="Text 0"/>
          <p:cNvSpPr/>
          <p:nvPr/>
        </p:nvSpPr>
        <p:spPr>
          <a:xfrm>
            <a:off x="793790" y="1561743"/>
            <a:ext cx="5690592" cy="708779"/>
          </a:xfrm>
          <a:prstGeom prst="rect">
            <a:avLst/>
          </a:prstGeom>
          <a:noFill/>
          <a:ln/>
        </p:spPr>
        <p:txBody>
          <a:bodyPr wrap="none" lIns="0" tIns="0" rIns="0" bIns="0" rtlCol="0" anchor="t"/>
          <a:lstStyle/>
          <a:p>
            <a:pPr marL="0" indent="0" algn="l">
              <a:lnSpc>
                <a:spcPts val="5550"/>
              </a:lnSpc>
              <a:buNone/>
            </a:pPr>
            <a:r>
              <a:rPr lang="en-US" sz="4450" dirty="0">
                <a:solidFill>
                  <a:srgbClr val="3257B8"/>
                </a:solidFill>
                <a:latin typeface="Roboto Slab" pitchFamily="34" charset="0"/>
                <a:ea typeface="Roboto Slab" pitchFamily="34" charset="-122"/>
                <a:cs typeface="Roboto Slab" pitchFamily="34" charset="-120"/>
              </a:rPr>
              <a:t>Introduction to Linux</a:t>
            </a:r>
            <a:endParaRPr lang="en-US" sz="4450" dirty="0"/>
          </a:p>
        </p:txBody>
      </p:sp>
      <p:sp>
        <p:nvSpPr>
          <p:cNvPr id="3" name="Text 1"/>
          <p:cNvSpPr/>
          <p:nvPr/>
        </p:nvSpPr>
        <p:spPr>
          <a:xfrm>
            <a:off x="793790" y="2724150"/>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Linux is a free, open-source, Unix-like operating system based on the Linux kernel. It is known for its stability, security, and flexibility, powering a wide range of systems from smartphones to supercomputers.</a:t>
            </a:r>
            <a:endParaRPr lang="en-US" sz="1750" dirty="0"/>
          </a:p>
        </p:txBody>
      </p:sp>
      <p:sp>
        <p:nvSpPr>
          <p:cNvPr id="4" name="Shape 2"/>
          <p:cNvSpPr/>
          <p:nvPr/>
        </p:nvSpPr>
        <p:spPr>
          <a:xfrm>
            <a:off x="793790" y="3705106"/>
            <a:ext cx="6407944" cy="1367909"/>
          </a:xfrm>
          <a:prstGeom prst="roundRect">
            <a:avLst>
              <a:gd name="adj" fmla="val 10695"/>
            </a:avLst>
          </a:prstGeom>
          <a:noFill/>
          <a:ln w="30480">
            <a:solidFill>
              <a:srgbClr val="CFD2D8"/>
            </a:solidFill>
            <a:prstDash val="solid"/>
          </a:ln>
        </p:spPr>
      </p:sp>
      <p:pic>
        <p:nvPicPr>
          <p:cNvPr id="5" name="Image 0" descr="preencoded.png"/>
          <p:cNvPicPr>
            <a:picLocks noChangeAspect="1"/>
          </p:cNvPicPr>
          <p:nvPr/>
        </p:nvPicPr>
        <p:blipFill>
          <a:blip r:embed="rId3"/>
          <a:stretch>
            <a:fillRect/>
          </a:stretch>
        </p:blipFill>
        <p:spPr>
          <a:xfrm>
            <a:off x="763310" y="3705106"/>
            <a:ext cx="121920" cy="1367909"/>
          </a:xfrm>
          <a:prstGeom prst="rect">
            <a:avLst/>
          </a:prstGeom>
        </p:spPr>
      </p:pic>
      <p:sp>
        <p:nvSpPr>
          <p:cNvPr id="6" name="Text 3"/>
          <p:cNvSpPr/>
          <p:nvPr/>
        </p:nvSpPr>
        <p:spPr>
          <a:xfrm>
            <a:off x="1142524" y="396240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Open-source</a:t>
            </a:r>
            <a:endParaRPr lang="en-US" sz="2200" dirty="0"/>
          </a:p>
        </p:txBody>
      </p:sp>
      <p:sp>
        <p:nvSpPr>
          <p:cNvPr id="7" name="Text 4"/>
          <p:cNvSpPr/>
          <p:nvPr/>
        </p:nvSpPr>
        <p:spPr>
          <a:xfrm>
            <a:off x="1142524" y="4452818"/>
            <a:ext cx="5801916"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Community-driven development.</a:t>
            </a:r>
            <a:endParaRPr lang="en-US" sz="1750" dirty="0"/>
          </a:p>
        </p:txBody>
      </p:sp>
      <p:sp>
        <p:nvSpPr>
          <p:cNvPr id="8" name="Shape 5"/>
          <p:cNvSpPr/>
          <p:nvPr/>
        </p:nvSpPr>
        <p:spPr>
          <a:xfrm>
            <a:off x="7428548" y="3705106"/>
            <a:ext cx="6408063" cy="1367909"/>
          </a:xfrm>
          <a:prstGeom prst="roundRect">
            <a:avLst>
              <a:gd name="adj" fmla="val 10695"/>
            </a:avLst>
          </a:prstGeom>
          <a:noFill/>
          <a:ln w="30480">
            <a:solidFill>
              <a:srgbClr val="CFD2D8"/>
            </a:solidFill>
            <a:prstDash val="solid"/>
          </a:ln>
        </p:spPr>
      </p:sp>
      <p:pic>
        <p:nvPicPr>
          <p:cNvPr id="9" name="Image 1" descr="preencoded.png"/>
          <p:cNvPicPr>
            <a:picLocks noChangeAspect="1"/>
          </p:cNvPicPr>
          <p:nvPr/>
        </p:nvPicPr>
        <p:blipFill>
          <a:blip r:embed="rId3"/>
          <a:stretch>
            <a:fillRect/>
          </a:stretch>
        </p:blipFill>
        <p:spPr>
          <a:xfrm>
            <a:off x="7398067" y="3705106"/>
            <a:ext cx="121920" cy="1367909"/>
          </a:xfrm>
          <a:prstGeom prst="rect">
            <a:avLst/>
          </a:prstGeom>
        </p:spPr>
      </p:pic>
      <p:sp>
        <p:nvSpPr>
          <p:cNvPr id="10" name="Text 6"/>
          <p:cNvSpPr/>
          <p:nvPr/>
        </p:nvSpPr>
        <p:spPr>
          <a:xfrm>
            <a:off x="7777282" y="3962400"/>
            <a:ext cx="3475911"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Multi-user &amp; Multitasking</a:t>
            </a:r>
            <a:endParaRPr lang="en-US" sz="2200" dirty="0"/>
          </a:p>
        </p:txBody>
      </p:sp>
      <p:sp>
        <p:nvSpPr>
          <p:cNvPr id="11" name="Text 7"/>
          <p:cNvSpPr/>
          <p:nvPr/>
        </p:nvSpPr>
        <p:spPr>
          <a:xfrm>
            <a:off x="7777282" y="4452818"/>
            <a:ext cx="5802035"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Efficiently handles multiple users and tasks.</a:t>
            </a:r>
            <a:endParaRPr lang="en-US" sz="1750" dirty="0"/>
          </a:p>
        </p:txBody>
      </p:sp>
      <p:sp>
        <p:nvSpPr>
          <p:cNvPr id="12" name="Shape 8"/>
          <p:cNvSpPr/>
          <p:nvPr/>
        </p:nvSpPr>
        <p:spPr>
          <a:xfrm>
            <a:off x="793790" y="5299829"/>
            <a:ext cx="6407944" cy="1367909"/>
          </a:xfrm>
          <a:prstGeom prst="roundRect">
            <a:avLst>
              <a:gd name="adj" fmla="val 10695"/>
            </a:avLst>
          </a:prstGeom>
          <a:noFill/>
          <a:ln w="30480">
            <a:solidFill>
              <a:srgbClr val="CFD2D8"/>
            </a:solidFill>
            <a:prstDash val="solid"/>
          </a:ln>
        </p:spPr>
      </p:sp>
      <p:pic>
        <p:nvPicPr>
          <p:cNvPr id="13" name="Image 2" descr="preencoded.png"/>
          <p:cNvPicPr>
            <a:picLocks noChangeAspect="1"/>
          </p:cNvPicPr>
          <p:nvPr/>
        </p:nvPicPr>
        <p:blipFill>
          <a:blip r:embed="rId3"/>
          <a:stretch>
            <a:fillRect/>
          </a:stretch>
        </p:blipFill>
        <p:spPr>
          <a:xfrm>
            <a:off x="763310" y="5299829"/>
            <a:ext cx="121920" cy="1367909"/>
          </a:xfrm>
          <a:prstGeom prst="rect">
            <a:avLst/>
          </a:prstGeom>
        </p:spPr>
      </p:pic>
      <p:sp>
        <p:nvSpPr>
          <p:cNvPr id="14" name="Text 9"/>
          <p:cNvSpPr/>
          <p:nvPr/>
        </p:nvSpPr>
        <p:spPr>
          <a:xfrm>
            <a:off x="1142524" y="555712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Highly Customizable</a:t>
            </a:r>
            <a:endParaRPr lang="en-US" sz="2200" dirty="0"/>
          </a:p>
        </p:txBody>
      </p:sp>
      <p:sp>
        <p:nvSpPr>
          <p:cNvPr id="15" name="Text 10"/>
          <p:cNvSpPr/>
          <p:nvPr/>
        </p:nvSpPr>
        <p:spPr>
          <a:xfrm>
            <a:off x="1142524" y="6047542"/>
            <a:ext cx="5801916"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Tailor the system to your needs.</a:t>
            </a:r>
            <a:endParaRPr lang="en-US" sz="1750" dirty="0"/>
          </a:p>
        </p:txBody>
      </p:sp>
      <p:sp>
        <p:nvSpPr>
          <p:cNvPr id="16" name="Shape 11"/>
          <p:cNvSpPr/>
          <p:nvPr/>
        </p:nvSpPr>
        <p:spPr>
          <a:xfrm>
            <a:off x="7428548" y="5299829"/>
            <a:ext cx="6408063" cy="1367909"/>
          </a:xfrm>
          <a:prstGeom prst="roundRect">
            <a:avLst>
              <a:gd name="adj" fmla="val 10695"/>
            </a:avLst>
          </a:prstGeom>
          <a:noFill/>
          <a:ln w="30480">
            <a:solidFill>
              <a:srgbClr val="CFD2D8"/>
            </a:solidFill>
            <a:prstDash val="solid"/>
          </a:ln>
        </p:spPr>
      </p:sp>
      <p:pic>
        <p:nvPicPr>
          <p:cNvPr id="17" name="Image 3" descr="preencoded.png"/>
          <p:cNvPicPr>
            <a:picLocks noChangeAspect="1"/>
          </p:cNvPicPr>
          <p:nvPr/>
        </p:nvPicPr>
        <p:blipFill>
          <a:blip r:embed="rId3"/>
          <a:stretch>
            <a:fillRect/>
          </a:stretch>
        </p:blipFill>
        <p:spPr>
          <a:xfrm>
            <a:off x="7398067" y="5299829"/>
            <a:ext cx="121920" cy="1367909"/>
          </a:xfrm>
          <a:prstGeom prst="rect">
            <a:avLst/>
          </a:prstGeom>
        </p:spPr>
      </p:pic>
      <p:sp>
        <p:nvSpPr>
          <p:cNvPr id="18" name="Text 12"/>
          <p:cNvSpPr/>
          <p:nvPr/>
        </p:nvSpPr>
        <p:spPr>
          <a:xfrm>
            <a:off x="7777282" y="555712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Secure &amp; Stable</a:t>
            </a:r>
            <a:endParaRPr lang="en-US" sz="2200" dirty="0"/>
          </a:p>
        </p:txBody>
      </p:sp>
      <p:sp>
        <p:nvSpPr>
          <p:cNvPr id="19" name="Text 13"/>
          <p:cNvSpPr/>
          <p:nvPr/>
        </p:nvSpPr>
        <p:spPr>
          <a:xfrm>
            <a:off x="7777282" y="6047542"/>
            <a:ext cx="5802035"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Robust and reliable performance.</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name="Slide 3">
    <p:spTree>
      <p:nvGrpSpPr>
        <p:cNvPr id="1" name=""/>
        <p:cNvGrpSpPr/>
        <p:nvPr/>
      </p:nvGrpSpPr>
      <p:grpSpPr>
        <a:xfrm>
          <a:off x="0" y="0"/>
          <a:ext cx="0" cy="0"/>
          <a:chOff x="0" y="0"/>
          <a:chExt cx="0" cy="0"/>
        </a:xfrm>
      </p:grpSpPr>
      <p:sp>
        <p:nvSpPr>
          <p:cNvPr id="2" name="Text 0"/>
          <p:cNvSpPr/>
          <p:nvPr/>
        </p:nvSpPr>
        <p:spPr>
          <a:xfrm>
            <a:off x="793790" y="924639"/>
            <a:ext cx="9746337" cy="708779"/>
          </a:xfrm>
          <a:prstGeom prst="rect">
            <a:avLst/>
          </a:prstGeom>
          <a:noFill/>
          <a:ln/>
        </p:spPr>
        <p:txBody>
          <a:bodyPr wrap="none" lIns="0" tIns="0" rIns="0" bIns="0" rtlCol="0" anchor="t"/>
          <a:lstStyle/>
          <a:p>
            <a:pPr marL="0" indent="0" algn="l">
              <a:lnSpc>
                <a:spcPts val="5550"/>
              </a:lnSpc>
              <a:buNone/>
            </a:pPr>
            <a:r>
              <a:rPr lang="en-US" sz="4450" dirty="0">
                <a:solidFill>
                  <a:srgbClr val="3257B8"/>
                </a:solidFill>
                <a:latin typeface="Roboto Slab" pitchFamily="34" charset="0"/>
                <a:ea typeface="Roboto Slab" pitchFamily="34" charset="-122"/>
                <a:cs typeface="Roboto Slab" pitchFamily="34" charset="-120"/>
              </a:rPr>
              <a:t>Popular Linux Distributions (Distros)</a:t>
            </a:r>
            <a:endParaRPr lang="en-US" sz="4450" dirty="0"/>
          </a:p>
        </p:txBody>
      </p:sp>
      <p:sp>
        <p:nvSpPr>
          <p:cNvPr id="3" name="Shape 1"/>
          <p:cNvSpPr/>
          <p:nvPr/>
        </p:nvSpPr>
        <p:spPr>
          <a:xfrm>
            <a:off x="793790" y="2087047"/>
            <a:ext cx="13042821" cy="5217795"/>
          </a:xfrm>
          <a:prstGeom prst="roundRect">
            <a:avLst>
              <a:gd name="adj" fmla="val 652"/>
            </a:avLst>
          </a:prstGeom>
          <a:noFill/>
          <a:ln w="7620">
            <a:solidFill>
              <a:srgbClr val="000000">
                <a:alpha val="8000"/>
              </a:srgbClr>
            </a:solidFill>
            <a:prstDash val="solid"/>
          </a:ln>
        </p:spPr>
      </p:sp>
      <p:sp>
        <p:nvSpPr>
          <p:cNvPr id="4" name="Shape 2"/>
          <p:cNvSpPr/>
          <p:nvPr/>
        </p:nvSpPr>
        <p:spPr>
          <a:xfrm>
            <a:off x="801410" y="2094667"/>
            <a:ext cx="13027581" cy="650319"/>
          </a:xfrm>
          <a:prstGeom prst="rect">
            <a:avLst/>
          </a:prstGeom>
          <a:solidFill>
            <a:srgbClr val="FFFFFF">
              <a:alpha val="4000"/>
            </a:srgbClr>
          </a:solidFill>
          <a:ln/>
        </p:spPr>
      </p:sp>
      <p:sp>
        <p:nvSpPr>
          <p:cNvPr id="5" name="Text 3"/>
          <p:cNvSpPr/>
          <p:nvPr/>
        </p:nvSpPr>
        <p:spPr>
          <a:xfrm>
            <a:off x="1028343" y="2238375"/>
            <a:ext cx="3450788" cy="362903"/>
          </a:xfrm>
          <a:prstGeom prst="rect">
            <a:avLst/>
          </a:prstGeom>
          <a:noFill/>
          <a:ln/>
        </p:spPr>
        <p:txBody>
          <a:bodyPr wrap="none" lIns="0" tIns="0" rIns="0" bIns="0" rtlCol="0" anchor="t"/>
          <a:lstStyle/>
          <a:p>
            <a:pPr marL="0" indent="0" algn="l">
              <a:lnSpc>
                <a:spcPts val="2850"/>
              </a:lnSpc>
              <a:buNone/>
            </a:pPr>
            <a:r>
              <a:rPr lang="en-US" sz="1750" b="1" dirty="0">
                <a:solidFill>
                  <a:srgbClr val="15213F"/>
                </a:solidFill>
                <a:latin typeface="Roboto" pitchFamily="34" charset="0"/>
                <a:ea typeface="Roboto" pitchFamily="34" charset="-122"/>
                <a:cs typeface="Roboto" pitchFamily="34" charset="-120"/>
              </a:rPr>
              <a:t>Distro</a:t>
            </a:r>
            <a:endParaRPr lang="en-US" sz="1750" dirty="0"/>
          </a:p>
        </p:txBody>
      </p:sp>
      <p:sp>
        <p:nvSpPr>
          <p:cNvPr id="6" name="Text 4"/>
          <p:cNvSpPr/>
          <p:nvPr/>
        </p:nvSpPr>
        <p:spPr>
          <a:xfrm>
            <a:off x="4940379" y="2238375"/>
            <a:ext cx="8661797" cy="362903"/>
          </a:xfrm>
          <a:prstGeom prst="rect">
            <a:avLst/>
          </a:prstGeom>
          <a:noFill/>
          <a:ln/>
        </p:spPr>
        <p:txBody>
          <a:bodyPr wrap="none" lIns="0" tIns="0" rIns="0" bIns="0" rtlCol="0" anchor="t"/>
          <a:lstStyle/>
          <a:p>
            <a:pPr marL="0" indent="0" algn="l">
              <a:lnSpc>
                <a:spcPts val="2850"/>
              </a:lnSpc>
              <a:buNone/>
            </a:pPr>
            <a:r>
              <a:rPr lang="en-US" sz="1750" b="1" dirty="0">
                <a:solidFill>
                  <a:srgbClr val="15213F"/>
                </a:solidFill>
                <a:latin typeface="Roboto" pitchFamily="34" charset="0"/>
                <a:ea typeface="Roboto" pitchFamily="34" charset="-122"/>
                <a:cs typeface="Roboto" pitchFamily="34" charset="-120"/>
              </a:rPr>
              <a:t>Use Case / Notes</a:t>
            </a:r>
            <a:endParaRPr lang="en-US" sz="1750" dirty="0"/>
          </a:p>
        </p:txBody>
      </p:sp>
      <p:sp>
        <p:nvSpPr>
          <p:cNvPr id="7" name="Shape 5"/>
          <p:cNvSpPr/>
          <p:nvPr/>
        </p:nvSpPr>
        <p:spPr>
          <a:xfrm>
            <a:off x="801410" y="2744986"/>
            <a:ext cx="13027581" cy="650319"/>
          </a:xfrm>
          <a:prstGeom prst="rect">
            <a:avLst/>
          </a:prstGeom>
          <a:solidFill>
            <a:srgbClr val="000000">
              <a:alpha val="4000"/>
            </a:srgbClr>
          </a:solidFill>
          <a:ln/>
        </p:spPr>
      </p:sp>
      <p:sp>
        <p:nvSpPr>
          <p:cNvPr id="8" name="Text 6"/>
          <p:cNvSpPr/>
          <p:nvPr/>
        </p:nvSpPr>
        <p:spPr>
          <a:xfrm>
            <a:off x="1028343" y="2888694"/>
            <a:ext cx="3450788"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Ubuntu</a:t>
            </a:r>
            <a:endParaRPr lang="en-US" sz="1750" dirty="0"/>
          </a:p>
        </p:txBody>
      </p:sp>
      <p:sp>
        <p:nvSpPr>
          <p:cNvPr id="9" name="Text 7"/>
          <p:cNvSpPr/>
          <p:nvPr/>
        </p:nvSpPr>
        <p:spPr>
          <a:xfrm>
            <a:off x="4940379" y="2888694"/>
            <a:ext cx="8661797"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Beginner-friendly, popular for desktops and servers</a:t>
            </a:r>
            <a:endParaRPr lang="en-US" sz="1750" dirty="0"/>
          </a:p>
        </p:txBody>
      </p:sp>
      <p:sp>
        <p:nvSpPr>
          <p:cNvPr id="10" name="Shape 8"/>
          <p:cNvSpPr/>
          <p:nvPr/>
        </p:nvSpPr>
        <p:spPr>
          <a:xfrm>
            <a:off x="801410" y="3395305"/>
            <a:ext cx="13027581" cy="650319"/>
          </a:xfrm>
          <a:prstGeom prst="rect">
            <a:avLst/>
          </a:prstGeom>
          <a:solidFill>
            <a:srgbClr val="FFFFFF">
              <a:alpha val="4000"/>
            </a:srgbClr>
          </a:solidFill>
          <a:ln/>
        </p:spPr>
      </p:sp>
      <p:sp>
        <p:nvSpPr>
          <p:cNvPr id="11" name="Text 9"/>
          <p:cNvSpPr/>
          <p:nvPr/>
        </p:nvSpPr>
        <p:spPr>
          <a:xfrm>
            <a:off x="1028343" y="3539014"/>
            <a:ext cx="3450788"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Debian</a:t>
            </a:r>
            <a:endParaRPr lang="en-US" sz="1750" dirty="0"/>
          </a:p>
        </p:txBody>
      </p:sp>
      <p:sp>
        <p:nvSpPr>
          <p:cNvPr id="12" name="Text 10"/>
          <p:cNvSpPr/>
          <p:nvPr/>
        </p:nvSpPr>
        <p:spPr>
          <a:xfrm>
            <a:off x="4940379" y="3539014"/>
            <a:ext cx="8661797"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Stable base for many other distros</a:t>
            </a:r>
            <a:endParaRPr lang="en-US" sz="1750" dirty="0"/>
          </a:p>
        </p:txBody>
      </p:sp>
      <p:sp>
        <p:nvSpPr>
          <p:cNvPr id="13" name="Shape 11"/>
          <p:cNvSpPr/>
          <p:nvPr/>
        </p:nvSpPr>
        <p:spPr>
          <a:xfrm>
            <a:off x="801410" y="4045625"/>
            <a:ext cx="13027581" cy="650319"/>
          </a:xfrm>
          <a:prstGeom prst="rect">
            <a:avLst/>
          </a:prstGeom>
          <a:solidFill>
            <a:srgbClr val="000000">
              <a:alpha val="4000"/>
            </a:srgbClr>
          </a:solidFill>
          <a:ln/>
        </p:spPr>
      </p:sp>
      <p:sp>
        <p:nvSpPr>
          <p:cNvPr id="14" name="Text 12"/>
          <p:cNvSpPr/>
          <p:nvPr/>
        </p:nvSpPr>
        <p:spPr>
          <a:xfrm>
            <a:off x="1028343" y="4189333"/>
            <a:ext cx="3450788"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CentOS</a:t>
            </a:r>
            <a:endParaRPr lang="en-US" sz="1750" dirty="0"/>
          </a:p>
        </p:txBody>
      </p:sp>
      <p:sp>
        <p:nvSpPr>
          <p:cNvPr id="15" name="Text 13"/>
          <p:cNvSpPr/>
          <p:nvPr/>
        </p:nvSpPr>
        <p:spPr>
          <a:xfrm>
            <a:off x="4940379" y="4189333"/>
            <a:ext cx="8661797"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Enterprise server OS (community version of Red Hat)</a:t>
            </a:r>
            <a:endParaRPr lang="en-US" sz="1750" dirty="0"/>
          </a:p>
        </p:txBody>
      </p:sp>
      <p:sp>
        <p:nvSpPr>
          <p:cNvPr id="16" name="Shape 14"/>
          <p:cNvSpPr/>
          <p:nvPr/>
        </p:nvSpPr>
        <p:spPr>
          <a:xfrm>
            <a:off x="801410" y="4695944"/>
            <a:ext cx="13027581" cy="650319"/>
          </a:xfrm>
          <a:prstGeom prst="rect">
            <a:avLst/>
          </a:prstGeom>
          <a:solidFill>
            <a:srgbClr val="FFFFFF">
              <a:alpha val="4000"/>
            </a:srgbClr>
          </a:solidFill>
          <a:ln/>
        </p:spPr>
      </p:sp>
      <p:sp>
        <p:nvSpPr>
          <p:cNvPr id="17" name="Text 15"/>
          <p:cNvSpPr/>
          <p:nvPr/>
        </p:nvSpPr>
        <p:spPr>
          <a:xfrm>
            <a:off x="1028343" y="4839653"/>
            <a:ext cx="3450788"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Fedora</a:t>
            </a:r>
            <a:endParaRPr lang="en-US" sz="1750" dirty="0"/>
          </a:p>
        </p:txBody>
      </p:sp>
      <p:sp>
        <p:nvSpPr>
          <p:cNvPr id="18" name="Text 16"/>
          <p:cNvSpPr/>
          <p:nvPr/>
        </p:nvSpPr>
        <p:spPr>
          <a:xfrm>
            <a:off x="4940379" y="4839653"/>
            <a:ext cx="8661797"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Cutting-edge features, sponsored by Red Hat</a:t>
            </a:r>
            <a:endParaRPr lang="en-US" sz="1750" dirty="0"/>
          </a:p>
        </p:txBody>
      </p:sp>
      <p:sp>
        <p:nvSpPr>
          <p:cNvPr id="19" name="Shape 17"/>
          <p:cNvSpPr/>
          <p:nvPr/>
        </p:nvSpPr>
        <p:spPr>
          <a:xfrm>
            <a:off x="801410" y="5346263"/>
            <a:ext cx="13027581" cy="650319"/>
          </a:xfrm>
          <a:prstGeom prst="rect">
            <a:avLst/>
          </a:prstGeom>
          <a:solidFill>
            <a:srgbClr val="000000">
              <a:alpha val="4000"/>
            </a:srgbClr>
          </a:solidFill>
          <a:ln/>
        </p:spPr>
      </p:sp>
      <p:sp>
        <p:nvSpPr>
          <p:cNvPr id="20" name="Text 18"/>
          <p:cNvSpPr/>
          <p:nvPr/>
        </p:nvSpPr>
        <p:spPr>
          <a:xfrm>
            <a:off x="1028343" y="5489972"/>
            <a:ext cx="3450788"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Kali Linux</a:t>
            </a:r>
            <a:endParaRPr lang="en-US" sz="1750" dirty="0"/>
          </a:p>
        </p:txBody>
      </p:sp>
      <p:sp>
        <p:nvSpPr>
          <p:cNvPr id="21" name="Text 19"/>
          <p:cNvSpPr/>
          <p:nvPr/>
        </p:nvSpPr>
        <p:spPr>
          <a:xfrm>
            <a:off x="4940379" y="5489972"/>
            <a:ext cx="8661797"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Penetration testing and ethical hacking</a:t>
            </a:r>
            <a:endParaRPr lang="en-US" sz="1750" dirty="0"/>
          </a:p>
        </p:txBody>
      </p:sp>
      <p:sp>
        <p:nvSpPr>
          <p:cNvPr id="22" name="Shape 20"/>
          <p:cNvSpPr/>
          <p:nvPr/>
        </p:nvSpPr>
        <p:spPr>
          <a:xfrm>
            <a:off x="801410" y="5996583"/>
            <a:ext cx="13027581" cy="650319"/>
          </a:xfrm>
          <a:prstGeom prst="rect">
            <a:avLst/>
          </a:prstGeom>
          <a:solidFill>
            <a:srgbClr val="FFFFFF">
              <a:alpha val="4000"/>
            </a:srgbClr>
          </a:solidFill>
          <a:ln/>
        </p:spPr>
      </p:sp>
      <p:sp>
        <p:nvSpPr>
          <p:cNvPr id="23" name="Text 21"/>
          <p:cNvSpPr/>
          <p:nvPr/>
        </p:nvSpPr>
        <p:spPr>
          <a:xfrm>
            <a:off x="1028343" y="6140291"/>
            <a:ext cx="3450788"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Arch Linux</a:t>
            </a:r>
            <a:endParaRPr lang="en-US" sz="1750" dirty="0"/>
          </a:p>
        </p:txBody>
      </p:sp>
      <p:sp>
        <p:nvSpPr>
          <p:cNvPr id="24" name="Text 22"/>
          <p:cNvSpPr/>
          <p:nvPr/>
        </p:nvSpPr>
        <p:spPr>
          <a:xfrm>
            <a:off x="4940379" y="6140291"/>
            <a:ext cx="8661797"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Advanced users, minimal and highly customizable</a:t>
            </a:r>
            <a:endParaRPr lang="en-US" sz="1750" dirty="0"/>
          </a:p>
        </p:txBody>
      </p:sp>
      <p:sp>
        <p:nvSpPr>
          <p:cNvPr id="25" name="Shape 23"/>
          <p:cNvSpPr/>
          <p:nvPr/>
        </p:nvSpPr>
        <p:spPr>
          <a:xfrm>
            <a:off x="801410" y="6646902"/>
            <a:ext cx="13027581" cy="650319"/>
          </a:xfrm>
          <a:prstGeom prst="rect">
            <a:avLst/>
          </a:prstGeom>
          <a:solidFill>
            <a:srgbClr val="000000">
              <a:alpha val="4000"/>
            </a:srgbClr>
          </a:solidFill>
          <a:ln/>
        </p:spPr>
      </p:sp>
      <p:sp>
        <p:nvSpPr>
          <p:cNvPr id="26" name="Text 24"/>
          <p:cNvSpPr/>
          <p:nvPr/>
        </p:nvSpPr>
        <p:spPr>
          <a:xfrm>
            <a:off x="1028343" y="6790611"/>
            <a:ext cx="3450788"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Linux Mint</a:t>
            </a:r>
            <a:endParaRPr lang="en-US" sz="1750" dirty="0"/>
          </a:p>
        </p:txBody>
      </p:sp>
      <p:sp>
        <p:nvSpPr>
          <p:cNvPr id="27" name="Text 25"/>
          <p:cNvSpPr/>
          <p:nvPr/>
        </p:nvSpPr>
        <p:spPr>
          <a:xfrm>
            <a:off x="4940379" y="6790611"/>
            <a:ext cx="8661797"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User-friendly desktop, based on Ubuntu</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047512"/>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3257B8"/>
                </a:solidFill>
                <a:latin typeface="Roboto Slab" pitchFamily="34" charset="0"/>
                <a:ea typeface="Roboto Slab" pitchFamily="34" charset="-122"/>
                <a:cs typeface="Roboto Slab" pitchFamily="34" charset="-120"/>
              </a:rPr>
              <a:t>History of Linux</a:t>
            </a:r>
            <a:endParaRPr lang="en-US" sz="4450" dirty="0"/>
          </a:p>
        </p:txBody>
      </p:sp>
      <p:sp>
        <p:nvSpPr>
          <p:cNvPr id="4" name="Shape 1"/>
          <p:cNvSpPr/>
          <p:nvPr/>
        </p:nvSpPr>
        <p:spPr>
          <a:xfrm>
            <a:off x="6535341" y="2096453"/>
            <a:ext cx="30480" cy="5085636"/>
          </a:xfrm>
          <a:prstGeom prst="roundRect">
            <a:avLst>
              <a:gd name="adj" fmla="val 111628"/>
            </a:avLst>
          </a:prstGeom>
          <a:solidFill>
            <a:srgbClr val="CFD2D8"/>
          </a:solidFill>
          <a:ln/>
        </p:spPr>
      </p:sp>
      <p:sp>
        <p:nvSpPr>
          <p:cNvPr id="5" name="Shape 2"/>
          <p:cNvSpPr/>
          <p:nvPr/>
        </p:nvSpPr>
        <p:spPr>
          <a:xfrm>
            <a:off x="6760012" y="2336363"/>
            <a:ext cx="680442" cy="30480"/>
          </a:xfrm>
          <a:prstGeom prst="roundRect">
            <a:avLst>
              <a:gd name="adj" fmla="val 111628"/>
            </a:avLst>
          </a:prstGeom>
          <a:solidFill>
            <a:srgbClr val="CFD2D8"/>
          </a:solidFill>
          <a:ln/>
        </p:spPr>
      </p:sp>
      <p:sp>
        <p:nvSpPr>
          <p:cNvPr id="6" name="Shape 3"/>
          <p:cNvSpPr/>
          <p:nvPr/>
        </p:nvSpPr>
        <p:spPr>
          <a:xfrm>
            <a:off x="6280190" y="2096453"/>
            <a:ext cx="510302" cy="510302"/>
          </a:xfrm>
          <a:prstGeom prst="roundRect">
            <a:avLst>
              <a:gd name="adj" fmla="val 6667"/>
            </a:avLst>
          </a:prstGeom>
          <a:solidFill>
            <a:srgbClr val="E9ECF2"/>
          </a:solidFill>
          <a:ln/>
        </p:spPr>
      </p:sp>
      <p:sp>
        <p:nvSpPr>
          <p:cNvPr id="7" name="Text 4"/>
          <p:cNvSpPr/>
          <p:nvPr/>
        </p:nvSpPr>
        <p:spPr>
          <a:xfrm>
            <a:off x="6365260" y="2138958"/>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15213F"/>
                </a:solidFill>
                <a:latin typeface="Roboto Slab" pitchFamily="34" charset="0"/>
                <a:ea typeface="Roboto Slab" pitchFamily="34" charset="-122"/>
                <a:cs typeface="Roboto Slab" pitchFamily="34" charset="-120"/>
              </a:rPr>
              <a:t>1</a:t>
            </a:r>
            <a:endParaRPr lang="en-US" sz="2650" dirty="0"/>
          </a:p>
        </p:txBody>
      </p:sp>
      <p:sp>
        <p:nvSpPr>
          <p:cNvPr id="8" name="Text 5"/>
          <p:cNvSpPr/>
          <p:nvPr/>
        </p:nvSpPr>
        <p:spPr>
          <a:xfrm>
            <a:off x="7669411" y="217431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1970s</a:t>
            </a:r>
            <a:endParaRPr lang="en-US" sz="2200" dirty="0"/>
          </a:p>
        </p:txBody>
      </p:sp>
      <p:sp>
        <p:nvSpPr>
          <p:cNvPr id="9" name="Text 6"/>
          <p:cNvSpPr/>
          <p:nvPr/>
        </p:nvSpPr>
        <p:spPr>
          <a:xfrm>
            <a:off x="7669411" y="2664738"/>
            <a:ext cx="6167199"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Unix developed at AT&amp;T Bell Labs.</a:t>
            </a:r>
            <a:endParaRPr lang="en-US" sz="1750" dirty="0"/>
          </a:p>
        </p:txBody>
      </p:sp>
      <p:sp>
        <p:nvSpPr>
          <p:cNvPr id="10" name="Shape 7"/>
          <p:cNvSpPr/>
          <p:nvPr/>
        </p:nvSpPr>
        <p:spPr>
          <a:xfrm>
            <a:off x="6760012" y="3721179"/>
            <a:ext cx="680442" cy="30480"/>
          </a:xfrm>
          <a:prstGeom prst="roundRect">
            <a:avLst>
              <a:gd name="adj" fmla="val 111628"/>
            </a:avLst>
          </a:prstGeom>
          <a:solidFill>
            <a:srgbClr val="CFD2D8"/>
          </a:solidFill>
          <a:ln/>
        </p:spPr>
      </p:sp>
      <p:sp>
        <p:nvSpPr>
          <p:cNvPr id="11" name="Shape 8"/>
          <p:cNvSpPr/>
          <p:nvPr/>
        </p:nvSpPr>
        <p:spPr>
          <a:xfrm>
            <a:off x="6280190" y="3481268"/>
            <a:ext cx="510302" cy="510302"/>
          </a:xfrm>
          <a:prstGeom prst="roundRect">
            <a:avLst>
              <a:gd name="adj" fmla="val 6667"/>
            </a:avLst>
          </a:prstGeom>
          <a:solidFill>
            <a:srgbClr val="E9ECF2"/>
          </a:solidFill>
          <a:ln/>
        </p:spPr>
      </p:sp>
      <p:sp>
        <p:nvSpPr>
          <p:cNvPr id="12" name="Text 9"/>
          <p:cNvSpPr/>
          <p:nvPr/>
        </p:nvSpPr>
        <p:spPr>
          <a:xfrm>
            <a:off x="6365260" y="3523774"/>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15213F"/>
                </a:solidFill>
                <a:latin typeface="Roboto Slab" pitchFamily="34" charset="0"/>
                <a:ea typeface="Roboto Slab" pitchFamily="34" charset="-122"/>
                <a:cs typeface="Roboto Slab" pitchFamily="34" charset="-120"/>
              </a:rPr>
              <a:t>2</a:t>
            </a:r>
            <a:endParaRPr lang="en-US" sz="2650" dirty="0"/>
          </a:p>
        </p:txBody>
      </p:sp>
      <p:sp>
        <p:nvSpPr>
          <p:cNvPr id="13" name="Text 10"/>
          <p:cNvSpPr/>
          <p:nvPr/>
        </p:nvSpPr>
        <p:spPr>
          <a:xfrm>
            <a:off x="7669411" y="355913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1991</a:t>
            </a:r>
            <a:endParaRPr lang="en-US" sz="2200" dirty="0"/>
          </a:p>
        </p:txBody>
      </p:sp>
      <p:sp>
        <p:nvSpPr>
          <p:cNvPr id="14" name="Text 11"/>
          <p:cNvSpPr/>
          <p:nvPr/>
        </p:nvSpPr>
        <p:spPr>
          <a:xfrm>
            <a:off x="7669411" y="4049554"/>
            <a:ext cx="6167199"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Linux created by Linus Torvalds.</a:t>
            </a:r>
            <a:endParaRPr lang="en-US" sz="1750" dirty="0"/>
          </a:p>
        </p:txBody>
      </p:sp>
      <p:sp>
        <p:nvSpPr>
          <p:cNvPr id="15" name="Shape 12"/>
          <p:cNvSpPr/>
          <p:nvPr/>
        </p:nvSpPr>
        <p:spPr>
          <a:xfrm>
            <a:off x="6760012" y="5105995"/>
            <a:ext cx="680442" cy="30480"/>
          </a:xfrm>
          <a:prstGeom prst="roundRect">
            <a:avLst>
              <a:gd name="adj" fmla="val 111628"/>
            </a:avLst>
          </a:prstGeom>
          <a:solidFill>
            <a:srgbClr val="CFD2D8"/>
          </a:solidFill>
          <a:ln/>
        </p:spPr>
      </p:sp>
      <p:sp>
        <p:nvSpPr>
          <p:cNvPr id="16" name="Shape 13"/>
          <p:cNvSpPr/>
          <p:nvPr/>
        </p:nvSpPr>
        <p:spPr>
          <a:xfrm>
            <a:off x="6280190" y="4866084"/>
            <a:ext cx="510302" cy="510302"/>
          </a:xfrm>
          <a:prstGeom prst="roundRect">
            <a:avLst>
              <a:gd name="adj" fmla="val 6667"/>
            </a:avLst>
          </a:prstGeom>
          <a:solidFill>
            <a:srgbClr val="E9ECF2"/>
          </a:solidFill>
          <a:ln/>
        </p:spPr>
      </p:sp>
      <p:sp>
        <p:nvSpPr>
          <p:cNvPr id="17" name="Text 14"/>
          <p:cNvSpPr/>
          <p:nvPr/>
        </p:nvSpPr>
        <p:spPr>
          <a:xfrm>
            <a:off x="6365260" y="4908590"/>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15213F"/>
                </a:solidFill>
                <a:latin typeface="Roboto Slab" pitchFamily="34" charset="0"/>
                <a:ea typeface="Roboto Slab" pitchFamily="34" charset="-122"/>
                <a:cs typeface="Roboto Slab" pitchFamily="34" charset="-120"/>
              </a:rPr>
              <a:t>3</a:t>
            </a:r>
            <a:endParaRPr lang="en-US" sz="2650" dirty="0"/>
          </a:p>
        </p:txBody>
      </p:sp>
      <p:sp>
        <p:nvSpPr>
          <p:cNvPr id="18" name="Text 15"/>
          <p:cNvSpPr/>
          <p:nvPr/>
        </p:nvSpPr>
        <p:spPr>
          <a:xfrm>
            <a:off x="7669411" y="494395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GNU GPL</a:t>
            </a:r>
            <a:endParaRPr lang="en-US" sz="2200" dirty="0"/>
          </a:p>
        </p:txBody>
      </p:sp>
      <p:sp>
        <p:nvSpPr>
          <p:cNvPr id="19" name="Text 16"/>
          <p:cNvSpPr/>
          <p:nvPr/>
        </p:nvSpPr>
        <p:spPr>
          <a:xfrm>
            <a:off x="7669411" y="5434370"/>
            <a:ext cx="6167199"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Announced and licensed under GNU GPL.</a:t>
            </a:r>
            <a:endParaRPr lang="en-US" sz="1750" dirty="0"/>
          </a:p>
        </p:txBody>
      </p:sp>
      <p:sp>
        <p:nvSpPr>
          <p:cNvPr id="20" name="Shape 17"/>
          <p:cNvSpPr/>
          <p:nvPr/>
        </p:nvSpPr>
        <p:spPr>
          <a:xfrm>
            <a:off x="6760012" y="6490811"/>
            <a:ext cx="680442" cy="30480"/>
          </a:xfrm>
          <a:prstGeom prst="roundRect">
            <a:avLst>
              <a:gd name="adj" fmla="val 111628"/>
            </a:avLst>
          </a:prstGeom>
          <a:solidFill>
            <a:srgbClr val="CFD2D8"/>
          </a:solidFill>
          <a:ln/>
        </p:spPr>
      </p:sp>
      <p:sp>
        <p:nvSpPr>
          <p:cNvPr id="21" name="Shape 18"/>
          <p:cNvSpPr/>
          <p:nvPr/>
        </p:nvSpPr>
        <p:spPr>
          <a:xfrm>
            <a:off x="6280190" y="6250900"/>
            <a:ext cx="510302" cy="510302"/>
          </a:xfrm>
          <a:prstGeom prst="roundRect">
            <a:avLst>
              <a:gd name="adj" fmla="val 6667"/>
            </a:avLst>
          </a:prstGeom>
          <a:solidFill>
            <a:srgbClr val="E9ECF2"/>
          </a:solidFill>
          <a:ln/>
        </p:spPr>
      </p:sp>
      <p:sp>
        <p:nvSpPr>
          <p:cNvPr id="22" name="Text 19"/>
          <p:cNvSpPr/>
          <p:nvPr/>
        </p:nvSpPr>
        <p:spPr>
          <a:xfrm>
            <a:off x="6365260" y="6293406"/>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15213F"/>
                </a:solidFill>
                <a:latin typeface="Roboto Slab" pitchFamily="34" charset="0"/>
                <a:ea typeface="Roboto Slab" pitchFamily="34" charset="-122"/>
                <a:cs typeface="Roboto Slab" pitchFamily="34" charset="-120"/>
              </a:rPr>
              <a:t>4</a:t>
            </a:r>
            <a:endParaRPr lang="en-US" sz="2650" dirty="0"/>
          </a:p>
        </p:txBody>
      </p:sp>
      <p:sp>
        <p:nvSpPr>
          <p:cNvPr id="23" name="Text 20"/>
          <p:cNvSpPr/>
          <p:nvPr/>
        </p:nvSpPr>
        <p:spPr>
          <a:xfrm>
            <a:off x="7669411" y="632876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Global Contributions</a:t>
            </a:r>
            <a:endParaRPr lang="en-US" sz="2200" dirty="0"/>
          </a:p>
        </p:txBody>
      </p:sp>
      <p:sp>
        <p:nvSpPr>
          <p:cNvPr id="24" name="Text 21"/>
          <p:cNvSpPr/>
          <p:nvPr/>
        </p:nvSpPr>
        <p:spPr>
          <a:xfrm>
            <a:off x="7669411" y="6819186"/>
            <a:ext cx="6167199"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Evolved with worldwide developer input.</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1"/>
          <p:cNvSpPr/>
          <p:nvPr/>
        </p:nvSpPr>
        <p:spPr>
          <a:xfrm>
            <a:off x="674608" y="592455"/>
            <a:ext cx="6379845" cy="602456"/>
          </a:xfrm>
          <a:prstGeom prst="rect">
            <a:avLst/>
          </a:prstGeom>
          <a:noFill/>
          <a:ln/>
        </p:spPr>
        <p:txBody>
          <a:bodyPr wrap="none" lIns="0" tIns="0" rIns="0" bIns="0" rtlCol="0" anchor="t"/>
          <a:lstStyle/>
          <a:p>
            <a:pPr marL="0" indent="0" algn="l">
              <a:lnSpc>
                <a:spcPts val="4700"/>
              </a:lnSpc>
              <a:buNone/>
            </a:pPr>
            <a:r>
              <a:rPr lang="en-US" sz="3750" dirty="0">
                <a:solidFill>
                  <a:srgbClr val="3257B8"/>
                </a:solidFill>
                <a:latin typeface="Roboto Slab" pitchFamily="34" charset="0"/>
                <a:ea typeface="Roboto Slab" pitchFamily="34" charset="-122"/>
                <a:cs typeface="Roboto Slab" pitchFamily="34" charset="-120"/>
              </a:rPr>
              <a:t>In-depth Linux Architecture</a:t>
            </a:r>
            <a:endParaRPr lang="en-US" sz="3750" dirty="0"/>
          </a:p>
        </p:txBody>
      </p:sp>
      <p:pic>
        <p:nvPicPr>
          <p:cNvPr id="5" name="Image 1" descr="preencoded.png"/>
          <p:cNvPicPr>
            <a:picLocks noChangeAspect="1"/>
          </p:cNvPicPr>
          <p:nvPr/>
        </p:nvPicPr>
        <p:blipFill>
          <a:blip r:embed="rId3"/>
          <a:stretch>
            <a:fillRect/>
          </a:stretch>
        </p:blipFill>
        <p:spPr>
          <a:xfrm>
            <a:off x="674608" y="1483995"/>
            <a:ext cx="481846" cy="481846"/>
          </a:xfrm>
          <a:prstGeom prst="rect">
            <a:avLst/>
          </a:prstGeom>
        </p:spPr>
      </p:pic>
      <p:sp>
        <p:nvSpPr>
          <p:cNvPr id="6" name="Text 2"/>
          <p:cNvSpPr/>
          <p:nvPr/>
        </p:nvSpPr>
        <p:spPr>
          <a:xfrm>
            <a:off x="674608" y="2206704"/>
            <a:ext cx="2409468" cy="301228"/>
          </a:xfrm>
          <a:prstGeom prst="rect">
            <a:avLst/>
          </a:prstGeom>
          <a:noFill/>
          <a:ln/>
        </p:spPr>
        <p:txBody>
          <a:bodyPr wrap="none" lIns="0" tIns="0" rIns="0" bIns="0" rtlCol="0" anchor="t"/>
          <a:lstStyle/>
          <a:p>
            <a:pPr marL="0" indent="0" algn="l">
              <a:lnSpc>
                <a:spcPts val="2350"/>
              </a:lnSpc>
              <a:buNone/>
            </a:pPr>
            <a:r>
              <a:rPr lang="en-US" sz="1850" dirty="0">
                <a:solidFill>
                  <a:srgbClr val="15213F"/>
                </a:solidFill>
                <a:latin typeface="Roboto Slab" pitchFamily="34" charset="0"/>
                <a:ea typeface="Roboto Slab" pitchFamily="34" charset="-122"/>
                <a:cs typeface="Roboto Slab" pitchFamily="34" charset="-120"/>
              </a:rPr>
              <a:t>Hardware Layer</a:t>
            </a:r>
            <a:endParaRPr lang="en-US" sz="1850" dirty="0"/>
          </a:p>
        </p:txBody>
      </p:sp>
      <p:sp>
        <p:nvSpPr>
          <p:cNvPr id="7" name="Text 3"/>
          <p:cNvSpPr/>
          <p:nvPr/>
        </p:nvSpPr>
        <p:spPr>
          <a:xfrm>
            <a:off x="674608" y="2623542"/>
            <a:ext cx="4266486" cy="1233487"/>
          </a:xfrm>
          <a:prstGeom prst="rect">
            <a:avLst/>
          </a:prstGeom>
          <a:noFill/>
          <a:ln/>
        </p:spPr>
        <p:txBody>
          <a:bodyPr wrap="square" lIns="0" tIns="0" rIns="0" bIns="0" rtlCol="0" anchor="t"/>
          <a:lstStyle/>
          <a:p>
            <a:pPr marL="0" indent="0" algn="l">
              <a:lnSpc>
                <a:spcPts val="2400"/>
              </a:lnSpc>
              <a:buNone/>
            </a:pPr>
            <a:r>
              <a:rPr lang="en-US" sz="1500" dirty="0">
                <a:solidFill>
                  <a:srgbClr val="15213F"/>
                </a:solidFill>
                <a:latin typeface="Roboto" pitchFamily="34" charset="0"/>
                <a:ea typeface="Roboto" pitchFamily="34" charset="-122"/>
                <a:cs typeface="Roboto" pitchFamily="34" charset="-120"/>
              </a:rPr>
              <a:t>The foundation of the system, comprising physical components like CPU, memory, storage, and I/O devices. The kernel interacts directly with this layer using specific device drivers.</a:t>
            </a:r>
            <a:endParaRPr lang="en-US" sz="1500" dirty="0"/>
          </a:p>
        </p:txBody>
      </p:sp>
      <p:pic>
        <p:nvPicPr>
          <p:cNvPr id="8" name="Image 2" descr="preencoded.png"/>
          <p:cNvPicPr>
            <a:picLocks noChangeAspect="1"/>
          </p:cNvPicPr>
          <p:nvPr/>
        </p:nvPicPr>
        <p:blipFill>
          <a:blip r:embed="rId4"/>
          <a:stretch>
            <a:fillRect/>
          </a:stretch>
        </p:blipFill>
        <p:spPr>
          <a:xfrm>
            <a:off x="5181957" y="1483995"/>
            <a:ext cx="481846" cy="481846"/>
          </a:xfrm>
          <a:prstGeom prst="rect">
            <a:avLst/>
          </a:prstGeom>
        </p:spPr>
      </p:pic>
      <p:sp>
        <p:nvSpPr>
          <p:cNvPr id="9" name="Text 4"/>
          <p:cNvSpPr/>
          <p:nvPr/>
        </p:nvSpPr>
        <p:spPr>
          <a:xfrm>
            <a:off x="5181957" y="2206704"/>
            <a:ext cx="2409468" cy="301228"/>
          </a:xfrm>
          <a:prstGeom prst="rect">
            <a:avLst/>
          </a:prstGeom>
          <a:noFill/>
          <a:ln/>
        </p:spPr>
        <p:txBody>
          <a:bodyPr wrap="none" lIns="0" tIns="0" rIns="0" bIns="0" rtlCol="0" anchor="t"/>
          <a:lstStyle/>
          <a:p>
            <a:pPr marL="0" indent="0" algn="l">
              <a:lnSpc>
                <a:spcPts val="2350"/>
              </a:lnSpc>
              <a:buNone/>
            </a:pPr>
            <a:r>
              <a:rPr lang="en-US" sz="1850" dirty="0">
                <a:solidFill>
                  <a:srgbClr val="15213F"/>
                </a:solidFill>
                <a:latin typeface="Roboto Slab" pitchFamily="34" charset="0"/>
                <a:ea typeface="Roboto Slab" pitchFamily="34" charset="-122"/>
                <a:cs typeface="Roboto Slab" pitchFamily="34" charset="-120"/>
              </a:rPr>
              <a:t>Kernel</a:t>
            </a:r>
            <a:endParaRPr lang="en-US" sz="1850" dirty="0"/>
          </a:p>
        </p:txBody>
      </p:sp>
      <p:sp>
        <p:nvSpPr>
          <p:cNvPr id="10" name="Text 5"/>
          <p:cNvSpPr/>
          <p:nvPr/>
        </p:nvSpPr>
        <p:spPr>
          <a:xfrm>
            <a:off x="5181957" y="2623542"/>
            <a:ext cx="4266486" cy="1850231"/>
          </a:xfrm>
          <a:prstGeom prst="rect">
            <a:avLst/>
          </a:prstGeom>
          <a:noFill/>
          <a:ln/>
        </p:spPr>
        <p:txBody>
          <a:bodyPr wrap="square" lIns="0" tIns="0" rIns="0" bIns="0" rtlCol="0" anchor="t"/>
          <a:lstStyle/>
          <a:p>
            <a:pPr marL="0" indent="0" algn="l">
              <a:lnSpc>
                <a:spcPts val="2400"/>
              </a:lnSpc>
              <a:buNone/>
            </a:pPr>
            <a:r>
              <a:rPr lang="en-US" sz="1500" dirty="0">
                <a:solidFill>
                  <a:srgbClr val="15213F"/>
                </a:solidFill>
                <a:latin typeface="Roboto" pitchFamily="34" charset="0"/>
                <a:ea typeface="Roboto" pitchFamily="34" charset="-122"/>
                <a:cs typeface="Roboto" pitchFamily="34" charset="-120"/>
              </a:rPr>
              <a:t>The core of the Linux OS. It's a monolithic kernel, managing all fundamental services (process, memory, device, and file system management) directly in kernel space for optimal performance. It also provides system calls as an interface for user programs.</a:t>
            </a:r>
            <a:endParaRPr lang="en-US" sz="1500" dirty="0"/>
          </a:p>
        </p:txBody>
      </p:sp>
      <p:pic>
        <p:nvPicPr>
          <p:cNvPr id="11" name="Image 3" descr="preencoded.png"/>
          <p:cNvPicPr>
            <a:picLocks noChangeAspect="1"/>
          </p:cNvPicPr>
          <p:nvPr/>
        </p:nvPicPr>
        <p:blipFill>
          <a:blip r:embed="rId5"/>
          <a:stretch>
            <a:fillRect/>
          </a:stretch>
        </p:blipFill>
        <p:spPr>
          <a:xfrm>
            <a:off x="9689306" y="1483995"/>
            <a:ext cx="481846" cy="481846"/>
          </a:xfrm>
          <a:prstGeom prst="rect">
            <a:avLst/>
          </a:prstGeom>
        </p:spPr>
      </p:pic>
      <p:sp>
        <p:nvSpPr>
          <p:cNvPr id="12" name="Text 6"/>
          <p:cNvSpPr/>
          <p:nvPr/>
        </p:nvSpPr>
        <p:spPr>
          <a:xfrm>
            <a:off x="9689306" y="2206704"/>
            <a:ext cx="2409468" cy="301228"/>
          </a:xfrm>
          <a:prstGeom prst="rect">
            <a:avLst/>
          </a:prstGeom>
          <a:noFill/>
          <a:ln/>
        </p:spPr>
        <p:txBody>
          <a:bodyPr wrap="none" lIns="0" tIns="0" rIns="0" bIns="0" rtlCol="0" anchor="t"/>
          <a:lstStyle/>
          <a:p>
            <a:pPr marL="0" indent="0" algn="l">
              <a:lnSpc>
                <a:spcPts val="2350"/>
              </a:lnSpc>
              <a:buNone/>
            </a:pPr>
            <a:r>
              <a:rPr lang="en-US" sz="1850" dirty="0">
                <a:solidFill>
                  <a:srgbClr val="15213F"/>
                </a:solidFill>
                <a:latin typeface="Roboto Slab" pitchFamily="34" charset="0"/>
                <a:ea typeface="Roboto Slab" pitchFamily="34" charset="-122"/>
                <a:cs typeface="Roboto Slab" pitchFamily="34" charset="-120"/>
              </a:rPr>
              <a:t>System Libraries</a:t>
            </a:r>
            <a:endParaRPr lang="en-US" sz="1850" dirty="0"/>
          </a:p>
        </p:txBody>
      </p:sp>
      <p:sp>
        <p:nvSpPr>
          <p:cNvPr id="13" name="Text 7"/>
          <p:cNvSpPr/>
          <p:nvPr/>
        </p:nvSpPr>
        <p:spPr>
          <a:xfrm>
            <a:off x="9689306" y="2623542"/>
            <a:ext cx="4266486" cy="1541859"/>
          </a:xfrm>
          <a:prstGeom prst="rect">
            <a:avLst/>
          </a:prstGeom>
          <a:noFill/>
          <a:ln/>
        </p:spPr>
        <p:txBody>
          <a:bodyPr wrap="square" lIns="0" tIns="0" rIns="0" bIns="0" rtlCol="0" anchor="t"/>
          <a:lstStyle/>
          <a:p>
            <a:pPr marL="0" indent="0" algn="l">
              <a:lnSpc>
                <a:spcPts val="2400"/>
              </a:lnSpc>
              <a:buNone/>
            </a:pPr>
            <a:r>
              <a:rPr lang="en-US" sz="1500" dirty="0">
                <a:solidFill>
                  <a:srgbClr val="15213F"/>
                </a:solidFill>
                <a:latin typeface="Roboto" pitchFamily="34" charset="0"/>
                <a:ea typeface="Roboto" pitchFamily="34" charset="-122"/>
                <a:cs typeface="Roboto" pitchFamily="34" charset="-120"/>
              </a:rPr>
              <a:t>These libraries, like the GNU C Library (glibc), offer a crucial set of functions and APIs. They allow application programs to interact with the kernel indirectly, simplifying development by abstracting complex system calls.</a:t>
            </a:r>
            <a:endParaRPr lang="en-US" sz="1500" dirty="0"/>
          </a:p>
        </p:txBody>
      </p:sp>
      <p:pic>
        <p:nvPicPr>
          <p:cNvPr id="14" name="Image 4" descr="preencoded.png"/>
          <p:cNvPicPr>
            <a:picLocks noChangeAspect="1"/>
          </p:cNvPicPr>
          <p:nvPr/>
        </p:nvPicPr>
        <p:blipFill>
          <a:blip r:embed="rId6"/>
          <a:stretch>
            <a:fillRect/>
          </a:stretch>
        </p:blipFill>
        <p:spPr>
          <a:xfrm>
            <a:off x="674608" y="4955619"/>
            <a:ext cx="481846" cy="481846"/>
          </a:xfrm>
          <a:prstGeom prst="rect">
            <a:avLst/>
          </a:prstGeom>
        </p:spPr>
      </p:pic>
      <p:sp>
        <p:nvSpPr>
          <p:cNvPr id="15" name="Text 8"/>
          <p:cNvSpPr/>
          <p:nvPr/>
        </p:nvSpPr>
        <p:spPr>
          <a:xfrm>
            <a:off x="674608" y="5678329"/>
            <a:ext cx="2409468" cy="301228"/>
          </a:xfrm>
          <a:prstGeom prst="rect">
            <a:avLst/>
          </a:prstGeom>
          <a:noFill/>
          <a:ln/>
        </p:spPr>
        <p:txBody>
          <a:bodyPr wrap="none" lIns="0" tIns="0" rIns="0" bIns="0" rtlCol="0" anchor="t"/>
          <a:lstStyle/>
          <a:p>
            <a:pPr marL="0" indent="0" algn="l">
              <a:lnSpc>
                <a:spcPts val="2350"/>
              </a:lnSpc>
              <a:buNone/>
            </a:pPr>
            <a:r>
              <a:rPr lang="en-US" sz="1850" dirty="0">
                <a:solidFill>
                  <a:srgbClr val="15213F"/>
                </a:solidFill>
                <a:latin typeface="Roboto Slab" pitchFamily="34" charset="0"/>
                <a:ea typeface="Roboto Slab" pitchFamily="34" charset="-122"/>
                <a:cs typeface="Roboto Slab" pitchFamily="34" charset="-120"/>
              </a:rPr>
              <a:t>System Utilities</a:t>
            </a:r>
            <a:endParaRPr lang="en-US" sz="1850" dirty="0"/>
          </a:p>
        </p:txBody>
      </p:sp>
      <p:sp>
        <p:nvSpPr>
          <p:cNvPr id="16" name="Text 9"/>
          <p:cNvSpPr/>
          <p:nvPr/>
        </p:nvSpPr>
        <p:spPr>
          <a:xfrm>
            <a:off x="674608" y="6095167"/>
            <a:ext cx="4266486" cy="1541859"/>
          </a:xfrm>
          <a:prstGeom prst="rect">
            <a:avLst/>
          </a:prstGeom>
          <a:noFill/>
          <a:ln/>
        </p:spPr>
        <p:txBody>
          <a:bodyPr wrap="square" lIns="0" tIns="0" rIns="0" bIns="0" rtlCol="0" anchor="t"/>
          <a:lstStyle/>
          <a:p>
            <a:pPr marL="0" indent="0" algn="l">
              <a:lnSpc>
                <a:spcPts val="2400"/>
              </a:lnSpc>
              <a:buNone/>
            </a:pPr>
            <a:r>
              <a:rPr lang="en-US" sz="1500" dirty="0">
                <a:solidFill>
                  <a:srgbClr val="15213F"/>
                </a:solidFill>
                <a:latin typeface="Roboto" pitchFamily="34" charset="0"/>
                <a:ea typeface="Roboto" pitchFamily="34" charset="-122"/>
                <a:cs typeface="Roboto" pitchFamily="34" charset="-120"/>
              </a:rPr>
              <a:t>A collection of small but powerful programs for various tasks. This includes essential tools (e.g., ls, cp, mv), administrative utilities (e.g., systemctl, cron), and command-line shells (e.g., bash, zsh) that facilitate system management.</a:t>
            </a:r>
            <a:endParaRPr lang="en-US" sz="1500" dirty="0"/>
          </a:p>
        </p:txBody>
      </p:sp>
      <p:pic>
        <p:nvPicPr>
          <p:cNvPr id="17" name="Image 5" descr="preencoded.png"/>
          <p:cNvPicPr>
            <a:picLocks noChangeAspect="1"/>
          </p:cNvPicPr>
          <p:nvPr/>
        </p:nvPicPr>
        <p:blipFill>
          <a:blip r:embed="rId7"/>
          <a:stretch>
            <a:fillRect/>
          </a:stretch>
        </p:blipFill>
        <p:spPr>
          <a:xfrm>
            <a:off x="5181957" y="4955619"/>
            <a:ext cx="481846" cy="481846"/>
          </a:xfrm>
          <a:prstGeom prst="rect">
            <a:avLst/>
          </a:prstGeom>
        </p:spPr>
      </p:pic>
      <p:sp>
        <p:nvSpPr>
          <p:cNvPr id="18" name="Text 10"/>
          <p:cNvSpPr/>
          <p:nvPr/>
        </p:nvSpPr>
        <p:spPr>
          <a:xfrm>
            <a:off x="5181957" y="5678329"/>
            <a:ext cx="2496979" cy="301228"/>
          </a:xfrm>
          <a:prstGeom prst="rect">
            <a:avLst/>
          </a:prstGeom>
          <a:noFill/>
          <a:ln/>
        </p:spPr>
        <p:txBody>
          <a:bodyPr wrap="none" lIns="0" tIns="0" rIns="0" bIns="0" rtlCol="0" anchor="t"/>
          <a:lstStyle/>
          <a:p>
            <a:pPr marL="0" indent="0" algn="l">
              <a:lnSpc>
                <a:spcPts val="2350"/>
              </a:lnSpc>
              <a:buNone/>
            </a:pPr>
            <a:r>
              <a:rPr lang="en-US" sz="1850" dirty="0">
                <a:solidFill>
                  <a:srgbClr val="15213F"/>
                </a:solidFill>
                <a:latin typeface="Roboto Slab" pitchFamily="34" charset="0"/>
                <a:ea typeface="Roboto Slab" pitchFamily="34" charset="-122"/>
                <a:cs typeface="Roboto Slab" pitchFamily="34" charset="-120"/>
              </a:rPr>
              <a:t>Application Programs</a:t>
            </a:r>
            <a:endParaRPr lang="en-US" sz="1850" dirty="0"/>
          </a:p>
        </p:txBody>
      </p:sp>
      <p:sp>
        <p:nvSpPr>
          <p:cNvPr id="19" name="Text 11"/>
          <p:cNvSpPr/>
          <p:nvPr/>
        </p:nvSpPr>
        <p:spPr>
          <a:xfrm>
            <a:off x="5181957" y="6095167"/>
            <a:ext cx="4266486" cy="1541859"/>
          </a:xfrm>
          <a:prstGeom prst="rect">
            <a:avLst/>
          </a:prstGeom>
          <a:noFill/>
          <a:ln/>
        </p:spPr>
        <p:txBody>
          <a:bodyPr wrap="square" lIns="0" tIns="0" rIns="0" bIns="0" rtlCol="0" anchor="t"/>
          <a:lstStyle/>
          <a:p>
            <a:pPr marL="0" indent="0" algn="l">
              <a:lnSpc>
                <a:spcPts val="2400"/>
              </a:lnSpc>
              <a:buNone/>
            </a:pPr>
            <a:r>
              <a:rPr lang="en-US" sz="1500" dirty="0">
                <a:solidFill>
                  <a:srgbClr val="15213F"/>
                </a:solidFill>
                <a:latin typeface="Roboto" pitchFamily="34" charset="0"/>
                <a:ea typeface="Roboto" pitchFamily="34" charset="-122"/>
                <a:cs typeface="Roboto" pitchFamily="34" charset="-120"/>
              </a:rPr>
              <a:t>End-user software that runs on top of the entire architecture. This includes a wide range of programs such as web browsers, text editors, and office suites, all relying on the underlying system libraries and utilities to function correctly.</a:t>
            </a:r>
            <a:endParaRPr lang="en-US" sz="1500" dirty="0"/>
          </a:p>
        </p:txBody>
      </p:sp>
      <p:pic>
        <p:nvPicPr>
          <p:cNvPr id="23" name="Picture 22">
            <a:extLst>
              <a:ext uri="{FF2B5EF4-FFF2-40B4-BE49-F238E27FC236}">
                <a16:creationId xmlns:a16="http://schemas.microsoft.com/office/drawing/2014/main" id="{8BFB807E-4120-5051-585C-361037133E09}"/>
              </a:ext>
            </a:extLst>
          </p:cNvPr>
          <p:cNvPicPr>
            <a:picLocks noChangeAspect="1"/>
          </p:cNvPicPr>
          <p:nvPr/>
        </p:nvPicPr>
        <p:blipFill>
          <a:blip r:embed="rId8"/>
          <a:stretch>
            <a:fillRect/>
          </a:stretch>
        </p:blipFill>
        <p:spPr>
          <a:xfrm>
            <a:off x="9157495" y="3548657"/>
            <a:ext cx="5465618" cy="546561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name="Slide 6">
    <p:spTree>
      <p:nvGrpSpPr>
        <p:cNvPr id="1" name=""/>
        <p:cNvGrpSpPr/>
        <p:nvPr/>
      </p:nvGrpSpPr>
      <p:grpSpPr>
        <a:xfrm>
          <a:off x="0" y="0"/>
          <a:ext cx="0" cy="0"/>
          <a:chOff x="0" y="0"/>
          <a:chExt cx="0" cy="0"/>
        </a:xfrm>
      </p:grpSpPr>
      <p:sp>
        <p:nvSpPr>
          <p:cNvPr id="2" name="Text 0"/>
          <p:cNvSpPr/>
          <p:nvPr/>
        </p:nvSpPr>
        <p:spPr>
          <a:xfrm>
            <a:off x="793790" y="541020"/>
            <a:ext cx="6784657" cy="708779"/>
          </a:xfrm>
          <a:prstGeom prst="rect">
            <a:avLst/>
          </a:prstGeom>
          <a:noFill/>
          <a:ln/>
        </p:spPr>
        <p:txBody>
          <a:bodyPr wrap="none" lIns="0" tIns="0" rIns="0" bIns="0" rtlCol="0" anchor="t"/>
          <a:lstStyle/>
          <a:p>
            <a:pPr marL="0" indent="0" algn="l">
              <a:lnSpc>
                <a:spcPts val="5550"/>
              </a:lnSpc>
              <a:buNone/>
            </a:pPr>
            <a:r>
              <a:rPr lang="en-US" sz="4450" dirty="0">
                <a:solidFill>
                  <a:srgbClr val="3257B8"/>
                </a:solidFill>
                <a:latin typeface="Roboto Slab" pitchFamily="34" charset="0"/>
                <a:ea typeface="Roboto Slab" pitchFamily="34" charset="-122"/>
                <a:cs typeface="Roboto Slab" pitchFamily="34" charset="-120"/>
              </a:rPr>
              <a:t>Linux Directory Structure</a:t>
            </a:r>
            <a:endParaRPr lang="en-US" sz="4450" dirty="0"/>
          </a:p>
        </p:txBody>
      </p:sp>
      <p:sp>
        <p:nvSpPr>
          <p:cNvPr id="26" name="AutoShape 4" descr="Linux File Hierarchy Structure - GeeksforGeeks">
            <a:extLst>
              <a:ext uri="{FF2B5EF4-FFF2-40B4-BE49-F238E27FC236}">
                <a16:creationId xmlns:a16="http://schemas.microsoft.com/office/drawing/2014/main" id="{4045FAC8-5A29-BE63-B756-2F1F70659102}"/>
              </a:ext>
            </a:extLst>
          </p:cNvPr>
          <p:cNvSpPr>
            <a:spLocks noChangeAspect="1" noChangeArrowheads="1"/>
          </p:cNvSpPr>
          <p:nvPr/>
        </p:nvSpPr>
        <p:spPr bwMode="auto">
          <a:xfrm>
            <a:off x="7162799" y="1267691"/>
            <a:ext cx="2999509" cy="29995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A36B6F2C-9929-B425-C8EA-50CFA6B797D3}"/>
              </a:ext>
            </a:extLst>
          </p:cNvPr>
          <p:cNvPicPr>
            <a:picLocks noChangeAspect="1"/>
          </p:cNvPicPr>
          <p:nvPr/>
        </p:nvPicPr>
        <p:blipFill>
          <a:blip r:embed="rId3"/>
          <a:stretch>
            <a:fillRect/>
          </a:stretch>
        </p:blipFill>
        <p:spPr>
          <a:xfrm>
            <a:off x="868300" y="1893676"/>
            <a:ext cx="12893799" cy="474704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B9A6C3A-2C2A-4D1B-B731-495440C735D8}"/>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36D9AF17-8565-FC54-5EFB-3767AE2580A5}"/>
              </a:ext>
            </a:extLst>
          </p:cNvPr>
          <p:cNvSpPr/>
          <p:nvPr/>
        </p:nvSpPr>
        <p:spPr>
          <a:xfrm>
            <a:off x="801410" y="584359"/>
            <a:ext cx="6784657" cy="708779"/>
          </a:xfrm>
          <a:prstGeom prst="rect">
            <a:avLst/>
          </a:prstGeom>
          <a:noFill/>
          <a:ln/>
        </p:spPr>
        <p:txBody>
          <a:bodyPr wrap="none" lIns="0" tIns="0" rIns="0" bIns="0" rtlCol="0" anchor="t"/>
          <a:lstStyle/>
          <a:p>
            <a:pPr marL="0" indent="0" algn="l">
              <a:lnSpc>
                <a:spcPts val="5550"/>
              </a:lnSpc>
              <a:buNone/>
            </a:pPr>
            <a:r>
              <a:rPr lang="en-US" sz="4450" dirty="0">
                <a:solidFill>
                  <a:srgbClr val="3257B8"/>
                </a:solidFill>
                <a:latin typeface="Roboto Slab" pitchFamily="34" charset="0"/>
                <a:ea typeface="Roboto Slab" pitchFamily="34" charset="-122"/>
                <a:cs typeface="Roboto Slab" pitchFamily="34" charset="-120"/>
              </a:rPr>
              <a:t>Linux Directory Structure</a:t>
            </a:r>
            <a:endParaRPr lang="en-US" sz="4450" dirty="0"/>
          </a:p>
        </p:txBody>
      </p:sp>
      <p:sp>
        <p:nvSpPr>
          <p:cNvPr id="3" name="Shape 1">
            <a:extLst>
              <a:ext uri="{FF2B5EF4-FFF2-40B4-BE49-F238E27FC236}">
                <a16:creationId xmlns:a16="http://schemas.microsoft.com/office/drawing/2014/main" id="{9E5A6378-53B7-C03D-FCEA-A244AAEB634A}"/>
              </a:ext>
            </a:extLst>
          </p:cNvPr>
          <p:cNvSpPr/>
          <p:nvPr/>
        </p:nvSpPr>
        <p:spPr>
          <a:xfrm>
            <a:off x="801410" y="1746766"/>
            <a:ext cx="13042821" cy="5868114"/>
          </a:xfrm>
          <a:prstGeom prst="roundRect">
            <a:avLst>
              <a:gd name="adj" fmla="val 745"/>
            </a:avLst>
          </a:prstGeom>
          <a:noFill/>
          <a:ln w="7620">
            <a:solidFill>
              <a:srgbClr val="000000">
                <a:alpha val="8000"/>
              </a:srgbClr>
            </a:solidFill>
            <a:prstDash val="solid"/>
          </a:ln>
        </p:spPr>
      </p:sp>
      <p:sp>
        <p:nvSpPr>
          <p:cNvPr id="4" name="Shape 2">
            <a:extLst>
              <a:ext uri="{FF2B5EF4-FFF2-40B4-BE49-F238E27FC236}">
                <a16:creationId xmlns:a16="http://schemas.microsoft.com/office/drawing/2014/main" id="{8B1D3810-7D52-E8AF-8E0E-7BA7C0A8017B}"/>
              </a:ext>
            </a:extLst>
          </p:cNvPr>
          <p:cNvSpPr/>
          <p:nvPr/>
        </p:nvSpPr>
        <p:spPr>
          <a:xfrm>
            <a:off x="809030" y="1754386"/>
            <a:ext cx="13027581" cy="650319"/>
          </a:xfrm>
          <a:prstGeom prst="rect">
            <a:avLst/>
          </a:prstGeom>
          <a:solidFill>
            <a:srgbClr val="FFFFFF">
              <a:alpha val="4000"/>
            </a:srgbClr>
          </a:solidFill>
          <a:ln/>
        </p:spPr>
      </p:sp>
      <p:sp>
        <p:nvSpPr>
          <p:cNvPr id="5" name="Text 3">
            <a:extLst>
              <a:ext uri="{FF2B5EF4-FFF2-40B4-BE49-F238E27FC236}">
                <a16:creationId xmlns:a16="http://schemas.microsoft.com/office/drawing/2014/main" id="{8C040E3E-812D-D50F-8120-021D2C0316B0}"/>
              </a:ext>
            </a:extLst>
          </p:cNvPr>
          <p:cNvSpPr/>
          <p:nvPr/>
        </p:nvSpPr>
        <p:spPr>
          <a:xfrm>
            <a:off x="1035963" y="1898095"/>
            <a:ext cx="2148007" cy="362903"/>
          </a:xfrm>
          <a:prstGeom prst="rect">
            <a:avLst/>
          </a:prstGeom>
          <a:noFill/>
          <a:ln/>
        </p:spPr>
        <p:txBody>
          <a:bodyPr wrap="none" lIns="0" tIns="0" rIns="0" bIns="0" rtlCol="0" anchor="t"/>
          <a:lstStyle/>
          <a:p>
            <a:pPr marL="0" indent="0" algn="l">
              <a:lnSpc>
                <a:spcPts val="2850"/>
              </a:lnSpc>
              <a:buNone/>
            </a:pPr>
            <a:r>
              <a:rPr lang="en-US" sz="1750" b="1" dirty="0">
                <a:solidFill>
                  <a:srgbClr val="15213F"/>
                </a:solidFill>
                <a:latin typeface="Roboto" pitchFamily="34" charset="0"/>
                <a:ea typeface="Roboto" pitchFamily="34" charset="-122"/>
                <a:cs typeface="Roboto" pitchFamily="34" charset="-120"/>
              </a:rPr>
              <a:t>Directory</a:t>
            </a:r>
            <a:endParaRPr lang="en-US" sz="1750" dirty="0"/>
          </a:p>
        </p:txBody>
      </p:sp>
      <p:sp>
        <p:nvSpPr>
          <p:cNvPr id="6" name="Text 4">
            <a:extLst>
              <a:ext uri="{FF2B5EF4-FFF2-40B4-BE49-F238E27FC236}">
                <a16:creationId xmlns:a16="http://schemas.microsoft.com/office/drawing/2014/main" id="{CBE6D35B-543A-4143-7594-2998515737E4}"/>
              </a:ext>
            </a:extLst>
          </p:cNvPr>
          <p:cNvSpPr/>
          <p:nvPr/>
        </p:nvSpPr>
        <p:spPr>
          <a:xfrm>
            <a:off x="3645218" y="1898095"/>
            <a:ext cx="9964579" cy="362903"/>
          </a:xfrm>
          <a:prstGeom prst="rect">
            <a:avLst/>
          </a:prstGeom>
          <a:noFill/>
          <a:ln/>
        </p:spPr>
        <p:txBody>
          <a:bodyPr wrap="none" lIns="0" tIns="0" rIns="0" bIns="0" rtlCol="0" anchor="t"/>
          <a:lstStyle/>
          <a:p>
            <a:pPr marL="0" indent="0" algn="l">
              <a:lnSpc>
                <a:spcPts val="2850"/>
              </a:lnSpc>
              <a:buNone/>
            </a:pPr>
            <a:r>
              <a:rPr lang="en-US" sz="1750" b="1" dirty="0">
                <a:solidFill>
                  <a:srgbClr val="15213F"/>
                </a:solidFill>
                <a:latin typeface="Roboto" pitchFamily="34" charset="0"/>
                <a:ea typeface="Roboto" pitchFamily="34" charset="-122"/>
                <a:cs typeface="Roboto" pitchFamily="34" charset="-120"/>
              </a:rPr>
              <a:t>Description</a:t>
            </a:r>
            <a:endParaRPr lang="en-US" sz="1750" dirty="0"/>
          </a:p>
        </p:txBody>
      </p:sp>
      <p:sp>
        <p:nvSpPr>
          <p:cNvPr id="7" name="Shape 5">
            <a:extLst>
              <a:ext uri="{FF2B5EF4-FFF2-40B4-BE49-F238E27FC236}">
                <a16:creationId xmlns:a16="http://schemas.microsoft.com/office/drawing/2014/main" id="{912D4BF1-CA12-D330-EC7D-6FFEABAC09CA}"/>
              </a:ext>
            </a:extLst>
          </p:cNvPr>
          <p:cNvSpPr/>
          <p:nvPr/>
        </p:nvSpPr>
        <p:spPr>
          <a:xfrm>
            <a:off x="809030" y="2404706"/>
            <a:ext cx="13027581" cy="650319"/>
          </a:xfrm>
          <a:prstGeom prst="rect">
            <a:avLst/>
          </a:prstGeom>
          <a:solidFill>
            <a:srgbClr val="000000">
              <a:alpha val="4000"/>
            </a:srgbClr>
          </a:solidFill>
          <a:ln/>
        </p:spPr>
      </p:sp>
      <p:sp>
        <p:nvSpPr>
          <p:cNvPr id="8" name="Text 6">
            <a:extLst>
              <a:ext uri="{FF2B5EF4-FFF2-40B4-BE49-F238E27FC236}">
                <a16:creationId xmlns:a16="http://schemas.microsoft.com/office/drawing/2014/main" id="{64D7602A-6895-06AB-1F87-F06D67045B75}"/>
              </a:ext>
            </a:extLst>
          </p:cNvPr>
          <p:cNvSpPr/>
          <p:nvPr/>
        </p:nvSpPr>
        <p:spPr>
          <a:xfrm>
            <a:off x="1035963" y="2548414"/>
            <a:ext cx="2148007"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a:t>
            </a:r>
            <a:endParaRPr lang="en-US" sz="1750" dirty="0"/>
          </a:p>
        </p:txBody>
      </p:sp>
      <p:sp>
        <p:nvSpPr>
          <p:cNvPr id="9" name="Text 7">
            <a:extLst>
              <a:ext uri="{FF2B5EF4-FFF2-40B4-BE49-F238E27FC236}">
                <a16:creationId xmlns:a16="http://schemas.microsoft.com/office/drawing/2014/main" id="{9E288B4C-0A21-F7CD-636D-22F84849327C}"/>
              </a:ext>
            </a:extLst>
          </p:cNvPr>
          <p:cNvSpPr/>
          <p:nvPr/>
        </p:nvSpPr>
        <p:spPr>
          <a:xfrm>
            <a:off x="3645218" y="2548414"/>
            <a:ext cx="9964579"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Root directory – the top of the file system.</a:t>
            </a:r>
            <a:endParaRPr lang="en-US" sz="1750" dirty="0"/>
          </a:p>
        </p:txBody>
      </p:sp>
      <p:sp>
        <p:nvSpPr>
          <p:cNvPr id="10" name="Shape 8">
            <a:extLst>
              <a:ext uri="{FF2B5EF4-FFF2-40B4-BE49-F238E27FC236}">
                <a16:creationId xmlns:a16="http://schemas.microsoft.com/office/drawing/2014/main" id="{B6523B53-DEC6-450E-87EA-55724F3302F9}"/>
              </a:ext>
            </a:extLst>
          </p:cNvPr>
          <p:cNvSpPr/>
          <p:nvPr/>
        </p:nvSpPr>
        <p:spPr>
          <a:xfrm>
            <a:off x="809030" y="3055025"/>
            <a:ext cx="13027581" cy="650319"/>
          </a:xfrm>
          <a:prstGeom prst="rect">
            <a:avLst/>
          </a:prstGeom>
          <a:solidFill>
            <a:srgbClr val="FFFFFF">
              <a:alpha val="4000"/>
            </a:srgbClr>
          </a:solidFill>
          <a:ln/>
        </p:spPr>
      </p:sp>
      <p:sp>
        <p:nvSpPr>
          <p:cNvPr id="11" name="Text 9">
            <a:extLst>
              <a:ext uri="{FF2B5EF4-FFF2-40B4-BE49-F238E27FC236}">
                <a16:creationId xmlns:a16="http://schemas.microsoft.com/office/drawing/2014/main" id="{62A407E5-1267-D430-2FB5-B882B135DFE9}"/>
              </a:ext>
            </a:extLst>
          </p:cNvPr>
          <p:cNvSpPr/>
          <p:nvPr/>
        </p:nvSpPr>
        <p:spPr>
          <a:xfrm>
            <a:off x="1035963" y="3198733"/>
            <a:ext cx="2148007"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/bin</a:t>
            </a:r>
            <a:endParaRPr lang="en-US" sz="1750" dirty="0"/>
          </a:p>
        </p:txBody>
      </p:sp>
      <p:sp>
        <p:nvSpPr>
          <p:cNvPr id="12" name="Text 10">
            <a:extLst>
              <a:ext uri="{FF2B5EF4-FFF2-40B4-BE49-F238E27FC236}">
                <a16:creationId xmlns:a16="http://schemas.microsoft.com/office/drawing/2014/main" id="{0D3B2FC0-A84B-22A3-428D-306EF1EA9F55}"/>
              </a:ext>
            </a:extLst>
          </p:cNvPr>
          <p:cNvSpPr/>
          <p:nvPr/>
        </p:nvSpPr>
        <p:spPr>
          <a:xfrm>
            <a:off x="3645218" y="3198733"/>
            <a:ext cx="9964579"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Essential command binaries (e.g., ls, cp).</a:t>
            </a:r>
            <a:endParaRPr lang="en-US" sz="1750" dirty="0"/>
          </a:p>
        </p:txBody>
      </p:sp>
      <p:sp>
        <p:nvSpPr>
          <p:cNvPr id="13" name="Shape 11">
            <a:extLst>
              <a:ext uri="{FF2B5EF4-FFF2-40B4-BE49-F238E27FC236}">
                <a16:creationId xmlns:a16="http://schemas.microsoft.com/office/drawing/2014/main" id="{6DADFF20-8594-C273-12D7-5B1C189252F3}"/>
              </a:ext>
            </a:extLst>
          </p:cNvPr>
          <p:cNvSpPr/>
          <p:nvPr/>
        </p:nvSpPr>
        <p:spPr>
          <a:xfrm>
            <a:off x="809030" y="3705344"/>
            <a:ext cx="13027581" cy="650319"/>
          </a:xfrm>
          <a:prstGeom prst="rect">
            <a:avLst/>
          </a:prstGeom>
          <a:solidFill>
            <a:srgbClr val="000000">
              <a:alpha val="4000"/>
            </a:srgbClr>
          </a:solidFill>
          <a:ln/>
        </p:spPr>
      </p:sp>
      <p:sp>
        <p:nvSpPr>
          <p:cNvPr id="14" name="Text 12">
            <a:extLst>
              <a:ext uri="{FF2B5EF4-FFF2-40B4-BE49-F238E27FC236}">
                <a16:creationId xmlns:a16="http://schemas.microsoft.com/office/drawing/2014/main" id="{44309A0A-7929-2D5C-9A06-5567612038B2}"/>
              </a:ext>
            </a:extLst>
          </p:cNvPr>
          <p:cNvSpPr/>
          <p:nvPr/>
        </p:nvSpPr>
        <p:spPr>
          <a:xfrm>
            <a:off x="1035963" y="3849053"/>
            <a:ext cx="2148007"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/boot</a:t>
            </a:r>
            <a:endParaRPr lang="en-US" sz="1750" dirty="0"/>
          </a:p>
        </p:txBody>
      </p:sp>
      <p:sp>
        <p:nvSpPr>
          <p:cNvPr id="15" name="Text 13">
            <a:extLst>
              <a:ext uri="{FF2B5EF4-FFF2-40B4-BE49-F238E27FC236}">
                <a16:creationId xmlns:a16="http://schemas.microsoft.com/office/drawing/2014/main" id="{80B1B7C8-510D-A2C9-8E06-6B8F674EB9DB}"/>
              </a:ext>
            </a:extLst>
          </p:cNvPr>
          <p:cNvSpPr/>
          <p:nvPr/>
        </p:nvSpPr>
        <p:spPr>
          <a:xfrm>
            <a:off x="3645218" y="3849053"/>
            <a:ext cx="9964579"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Bootloader files, including Linux kernel.</a:t>
            </a:r>
            <a:endParaRPr lang="en-US" sz="1750" dirty="0"/>
          </a:p>
        </p:txBody>
      </p:sp>
      <p:sp>
        <p:nvSpPr>
          <p:cNvPr id="16" name="Shape 14">
            <a:extLst>
              <a:ext uri="{FF2B5EF4-FFF2-40B4-BE49-F238E27FC236}">
                <a16:creationId xmlns:a16="http://schemas.microsoft.com/office/drawing/2014/main" id="{F69E1512-3C5F-0630-1DFA-541058446998}"/>
              </a:ext>
            </a:extLst>
          </p:cNvPr>
          <p:cNvSpPr/>
          <p:nvPr/>
        </p:nvSpPr>
        <p:spPr>
          <a:xfrm>
            <a:off x="809030" y="4355664"/>
            <a:ext cx="13027581" cy="650319"/>
          </a:xfrm>
          <a:prstGeom prst="rect">
            <a:avLst/>
          </a:prstGeom>
          <a:solidFill>
            <a:srgbClr val="FFFFFF">
              <a:alpha val="4000"/>
            </a:srgbClr>
          </a:solidFill>
          <a:ln/>
        </p:spPr>
      </p:sp>
      <p:sp>
        <p:nvSpPr>
          <p:cNvPr id="17" name="Text 15">
            <a:extLst>
              <a:ext uri="{FF2B5EF4-FFF2-40B4-BE49-F238E27FC236}">
                <a16:creationId xmlns:a16="http://schemas.microsoft.com/office/drawing/2014/main" id="{C29A0D72-2732-DD0C-8015-2641C65430F5}"/>
              </a:ext>
            </a:extLst>
          </p:cNvPr>
          <p:cNvSpPr/>
          <p:nvPr/>
        </p:nvSpPr>
        <p:spPr>
          <a:xfrm>
            <a:off x="1035963" y="4499372"/>
            <a:ext cx="2148007"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/dev</a:t>
            </a:r>
            <a:endParaRPr lang="en-US" sz="1750" dirty="0"/>
          </a:p>
        </p:txBody>
      </p:sp>
      <p:sp>
        <p:nvSpPr>
          <p:cNvPr id="18" name="Text 16">
            <a:extLst>
              <a:ext uri="{FF2B5EF4-FFF2-40B4-BE49-F238E27FC236}">
                <a16:creationId xmlns:a16="http://schemas.microsoft.com/office/drawing/2014/main" id="{B04401FD-3FFE-356D-79DE-94BCE6D01283}"/>
              </a:ext>
            </a:extLst>
          </p:cNvPr>
          <p:cNvSpPr/>
          <p:nvPr/>
        </p:nvSpPr>
        <p:spPr>
          <a:xfrm>
            <a:off x="3645218" y="4499372"/>
            <a:ext cx="9964579"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Device files representing hardware.</a:t>
            </a:r>
            <a:endParaRPr lang="en-US" sz="1750" dirty="0"/>
          </a:p>
        </p:txBody>
      </p:sp>
      <p:sp>
        <p:nvSpPr>
          <p:cNvPr id="19" name="Shape 17">
            <a:extLst>
              <a:ext uri="{FF2B5EF4-FFF2-40B4-BE49-F238E27FC236}">
                <a16:creationId xmlns:a16="http://schemas.microsoft.com/office/drawing/2014/main" id="{89C98D48-57FF-E954-44A8-003B6950638B}"/>
              </a:ext>
            </a:extLst>
          </p:cNvPr>
          <p:cNvSpPr/>
          <p:nvPr/>
        </p:nvSpPr>
        <p:spPr>
          <a:xfrm>
            <a:off x="809030" y="5005983"/>
            <a:ext cx="13027581" cy="650319"/>
          </a:xfrm>
          <a:prstGeom prst="rect">
            <a:avLst/>
          </a:prstGeom>
          <a:solidFill>
            <a:srgbClr val="000000">
              <a:alpha val="4000"/>
            </a:srgbClr>
          </a:solidFill>
          <a:ln/>
        </p:spPr>
      </p:sp>
      <p:sp>
        <p:nvSpPr>
          <p:cNvPr id="20" name="Text 18">
            <a:extLst>
              <a:ext uri="{FF2B5EF4-FFF2-40B4-BE49-F238E27FC236}">
                <a16:creationId xmlns:a16="http://schemas.microsoft.com/office/drawing/2014/main" id="{C3546589-6C64-F76F-309A-AF9D470CE3BB}"/>
              </a:ext>
            </a:extLst>
          </p:cNvPr>
          <p:cNvSpPr/>
          <p:nvPr/>
        </p:nvSpPr>
        <p:spPr>
          <a:xfrm>
            <a:off x="1035963" y="5149692"/>
            <a:ext cx="2148007"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/etc</a:t>
            </a:r>
            <a:endParaRPr lang="en-US" sz="1750" dirty="0"/>
          </a:p>
        </p:txBody>
      </p:sp>
      <p:sp>
        <p:nvSpPr>
          <p:cNvPr id="21" name="Text 19">
            <a:extLst>
              <a:ext uri="{FF2B5EF4-FFF2-40B4-BE49-F238E27FC236}">
                <a16:creationId xmlns:a16="http://schemas.microsoft.com/office/drawing/2014/main" id="{9D37BAAE-8FC6-B65D-7A7B-3010AFC3D12B}"/>
              </a:ext>
            </a:extLst>
          </p:cNvPr>
          <p:cNvSpPr/>
          <p:nvPr/>
        </p:nvSpPr>
        <p:spPr>
          <a:xfrm>
            <a:off x="3645218" y="5149692"/>
            <a:ext cx="9964579"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System-wide configuration files.</a:t>
            </a:r>
            <a:endParaRPr lang="en-US" sz="1750" dirty="0"/>
          </a:p>
        </p:txBody>
      </p:sp>
      <p:sp>
        <p:nvSpPr>
          <p:cNvPr id="22" name="Shape 20">
            <a:extLst>
              <a:ext uri="{FF2B5EF4-FFF2-40B4-BE49-F238E27FC236}">
                <a16:creationId xmlns:a16="http://schemas.microsoft.com/office/drawing/2014/main" id="{30753109-9BC4-672B-0E0F-5AB1350AC311}"/>
              </a:ext>
            </a:extLst>
          </p:cNvPr>
          <p:cNvSpPr/>
          <p:nvPr/>
        </p:nvSpPr>
        <p:spPr>
          <a:xfrm>
            <a:off x="816650" y="5637287"/>
            <a:ext cx="13027581" cy="650319"/>
          </a:xfrm>
          <a:prstGeom prst="rect">
            <a:avLst/>
          </a:prstGeom>
          <a:solidFill>
            <a:srgbClr val="FFFFFF">
              <a:alpha val="4000"/>
            </a:srgbClr>
          </a:solidFill>
          <a:ln/>
        </p:spPr>
      </p:sp>
      <p:sp>
        <p:nvSpPr>
          <p:cNvPr id="23" name="Text 21">
            <a:extLst>
              <a:ext uri="{FF2B5EF4-FFF2-40B4-BE49-F238E27FC236}">
                <a16:creationId xmlns:a16="http://schemas.microsoft.com/office/drawing/2014/main" id="{65E93A95-6BFF-8C05-C8EB-B067621A0C14}"/>
              </a:ext>
            </a:extLst>
          </p:cNvPr>
          <p:cNvSpPr/>
          <p:nvPr/>
        </p:nvSpPr>
        <p:spPr>
          <a:xfrm>
            <a:off x="1035963" y="5800011"/>
            <a:ext cx="2148007"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/home</a:t>
            </a:r>
            <a:endParaRPr lang="en-US" sz="1750" dirty="0"/>
          </a:p>
        </p:txBody>
      </p:sp>
      <p:sp>
        <p:nvSpPr>
          <p:cNvPr id="24" name="Text 22">
            <a:extLst>
              <a:ext uri="{FF2B5EF4-FFF2-40B4-BE49-F238E27FC236}">
                <a16:creationId xmlns:a16="http://schemas.microsoft.com/office/drawing/2014/main" id="{51C1D27F-B468-E964-511F-99EB5F9A68D3}"/>
              </a:ext>
            </a:extLst>
          </p:cNvPr>
          <p:cNvSpPr/>
          <p:nvPr/>
        </p:nvSpPr>
        <p:spPr>
          <a:xfrm>
            <a:off x="3645218" y="5800011"/>
            <a:ext cx="9964579"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User home directories.</a:t>
            </a:r>
            <a:endParaRPr lang="en-US" sz="1750" dirty="0"/>
          </a:p>
        </p:txBody>
      </p:sp>
      <p:sp>
        <p:nvSpPr>
          <p:cNvPr id="27" name="Shape 17">
            <a:extLst>
              <a:ext uri="{FF2B5EF4-FFF2-40B4-BE49-F238E27FC236}">
                <a16:creationId xmlns:a16="http://schemas.microsoft.com/office/drawing/2014/main" id="{084886CC-915D-2942-965A-349DA22B10DE}"/>
              </a:ext>
            </a:extLst>
          </p:cNvPr>
          <p:cNvSpPr/>
          <p:nvPr/>
        </p:nvSpPr>
        <p:spPr>
          <a:xfrm>
            <a:off x="806951" y="6246042"/>
            <a:ext cx="13037280" cy="650319"/>
          </a:xfrm>
          <a:prstGeom prst="rect">
            <a:avLst/>
          </a:prstGeom>
          <a:solidFill>
            <a:srgbClr val="000000">
              <a:alpha val="4000"/>
            </a:srgbClr>
          </a:solidFill>
          <a:ln/>
        </p:spPr>
        <p:txBody>
          <a:bodyPr/>
          <a:lstStyle/>
          <a:p>
            <a:pPr>
              <a:lnSpc>
                <a:spcPct val="150000"/>
              </a:lnSpc>
            </a:pP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usr</a:t>
            </a:r>
            <a:r>
              <a:rPr lang="en-US" dirty="0">
                <a:latin typeface="Roboto" panose="02000000000000000000" pitchFamily="2" charset="0"/>
                <a:ea typeface="Roboto" panose="02000000000000000000" pitchFamily="2" charset="0"/>
                <a:cs typeface="Roboto" panose="02000000000000000000" pitchFamily="2" charset="0"/>
              </a:rPr>
              <a:t>			User Utilities and Applications</a:t>
            </a:r>
          </a:p>
        </p:txBody>
      </p:sp>
      <p:sp>
        <p:nvSpPr>
          <p:cNvPr id="28" name="Shape 20">
            <a:extLst>
              <a:ext uri="{FF2B5EF4-FFF2-40B4-BE49-F238E27FC236}">
                <a16:creationId xmlns:a16="http://schemas.microsoft.com/office/drawing/2014/main" id="{C0957D9A-9708-4B40-C61D-FB9C345B5989}"/>
              </a:ext>
            </a:extLst>
          </p:cNvPr>
          <p:cNvSpPr/>
          <p:nvPr/>
        </p:nvSpPr>
        <p:spPr>
          <a:xfrm>
            <a:off x="804180" y="6918910"/>
            <a:ext cx="13027581" cy="650319"/>
          </a:xfrm>
          <a:prstGeom prst="rect">
            <a:avLst/>
          </a:prstGeom>
          <a:solidFill>
            <a:srgbClr val="FFFFFF">
              <a:alpha val="4000"/>
            </a:srgbClr>
          </a:solidFill>
          <a:ln/>
        </p:spPr>
        <p:txBody>
          <a:bodyPr/>
          <a:lstStyle/>
          <a:p>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tmp</a:t>
            </a:r>
            <a:r>
              <a:rPr lang="en-US" dirty="0">
                <a:latin typeface="Roboto" panose="02000000000000000000" pitchFamily="2" charset="0"/>
                <a:ea typeface="Roboto" panose="02000000000000000000" pitchFamily="2" charset="0"/>
                <a:cs typeface="Roboto" panose="02000000000000000000" pitchFamily="2" charset="0"/>
              </a:rPr>
              <a:t>			Temporary Files</a:t>
            </a:r>
          </a:p>
        </p:txBody>
      </p:sp>
    </p:spTree>
    <p:extLst>
      <p:ext uri="{BB962C8B-B14F-4D97-AF65-F5344CB8AC3E}">
        <p14:creationId xmlns:p14="http://schemas.microsoft.com/office/powerpoint/2010/main" val="3669762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name="Slide 7">
    <p:spTree>
      <p:nvGrpSpPr>
        <p:cNvPr id="1" name=""/>
        <p:cNvGrpSpPr/>
        <p:nvPr/>
      </p:nvGrpSpPr>
      <p:grpSpPr>
        <a:xfrm>
          <a:off x="0" y="0"/>
          <a:ext cx="0" cy="0"/>
          <a:chOff x="0" y="0"/>
          <a:chExt cx="0" cy="0"/>
        </a:xfrm>
      </p:grpSpPr>
      <p:sp>
        <p:nvSpPr>
          <p:cNvPr id="2" name="Text 0"/>
          <p:cNvSpPr/>
          <p:nvPr/>
        </p:nvSpPr>
        <p:spPr>
          <a:xfrm>
            <a:off x="801410" y="570249"/>
            <a:ext cx="6784657" cy="708779"/>
          </a:xfrm>
          <a:prstGeom prst="rect">
            <a:avLst/>
          </a:prstGeom>
          <a:noFill/>
          <a:ln/>
        </p:spPr>
        <p:txBody>
          <a:bodyPr wrap="none" lIns="0" tIns="0" rIns="0" bIns="0" rtlCol="0" anchor="t"/>
          <a:lstStyle/>
          <a:p>
            <a:pPr marL="0" indent="0" algn="l">
              <a:lnSpc>
                <a:spcPts val="5550"/>
              </a:lnSpc>
              <a:buNone/>
            </a:pPr>
            <a:r>
              <a:rPr lang="en-US" sz="4450" dirty="0">
                <a:solidFill>
                  <a:srgbClr val="3257B8"/>
                </a:solidFill>
                <a:latin typeface="Roboto Slab" pitchFamily="34" charset="0"/>
                <a:ea typeface="Roboto Slab" pitchFamily="34" charset="-122"/>
                <a:cs typeface="Roboto Slab" pitchFamily="34" charset="-120"/>
              </a:rPr>
              <a:t>Linux Directory Structure</a:t>
            </a:r>
            <a:endParaRPr lang="en-US" sz="4450" dirty="0"/>
          </a:p>
        </p:txBody>
      </p:sp>
      <p:sp>
        <p:nvSpPr>
          <p:cNvPr id="3" name="Shape 1"/>
          <p:cNvSpPr/>
          <p:nvPr/>
        </p:nvSpPr>
        <p:spPr>
          <a:xfrm>
            <a:off x="801410" y="1732658"/>
            <a:ext cx="13042821" cy="5871636"/>
          </a:xfrm>
          <a:prstGeom prst="roundRect">
            <a:avLst>
              <a:gd name="adj" fmla="val 652"/>
            </a:avLst>
          </a:prstGeom>
          <a:noFill/>
          <a:ln w="7620">
            <a:solidFill>
              <a:srgbClr val="000000">
                <a:alpha val="8000"/>
              </a:srgbClr>
            </a:solidFill>
            <a:prstDash val="solid"/>
          </a:ln>
        </p:spPr>
      </p:sp>
      <p:sp>
        <p:nvSpPr>
          <p:cNvPr id="4" name="Shape 2"/>
          <p:cNvSpPr/>
          <p:nvPr/>
        </p:nvSpPr>
        <p:spPr>
          <a:xfrm>
            <a:off x="809030" y="1740277"/>
            <a:ext cx="13027581" cy="650319"/>
          </a:xfrm>
          <a:prstGeom prst="rect">
            <a:avLst/>
          </a:prstGeom>
          <a:solidFill>
            <a:srgbClr val="FFFFFF">
              <a:alpha val="4000"/>
            </a:srgbClr>
          </a:solidFill>
          <a:ln/>
        </p:spPr>
        <p:txBody>
          <a:bodyPr/>
          <a:lstStyle/>
          <a:p>
            <a:endParaRPr lang="en-US" dirty="0"/>
          </a:p>
        </p:txBody>
      </p:sp>
      <p:sp>
        <p:nvSpPr>
          <p:cNvPr id="5" name="Text 3"/>
          <p:cNvSpPr/>
          <p:nvPr/>
        </p:nvSpPr>
        <p:spPr>
          <a:xfrm>
            <a:off x="1035963" y="1883985"/>
            <a:ext cx="2148007" cy="362903"/>
          </a:xfrm>
          <a:prstGeom prst="rect">
            <a:avLst/>
          </a:prstGeom>
          <a:noFill/>
          <a:ln/>
        </p:spPr>
        <p:txBody>
          <a:bodyPr wrap="none" lIns="0" tIns="0" rIns="0" bIns="0" rtlCol="0" anchor="t"/>
          <a:lstStyle/>
          <a:p>
            <a:pPr marL="0" indent="0" algn="l">
              <a:lnSpc>
                <a:spcPts val="2850"/>
              </a:lnSpc>
              <a:buNone/>
            </a:pPr>
            <a:r>
              <a:rPr lang="en-US" sz="1750" b="1" dirty="0">
                <a:solidFill>
                  <a:srgbClr val="15213F"/>
                </a:solidFill>
                <a:latin typeface="Roboto" pitchFamily="34" charset="0"/>
                <a:ea typeface="Roboto" pitchFamily="34" charset="-122"/>
                <a:cs typeface="Roboto" pitchFamily="34" charset="-120"/>
              </a:rPr>
              <a:t>Directory</a:t>
            </a:r>
            <a:endParaRPr lang="en-US" sz="1750" dirty="0"/>
          </a:p>
        </p:txBody>
      </p:sp>
      <p:sp>
        <p:nvSpPr>
          <p:cNvPr id="6" name="Text 4"/>
          <p:cNvSpPr/>
          <p:nvPr/>
        </p:nvSpPr>
        <p:spPr>
          <a:xfrm>
            <a:off x="3645218" y="1883985"/>
            <a:ext cx="9964579" cy="362903"/>
          </a:xfrm>
          <a:prstGeom prst="rect">
            <a:avLst/>
          </a:prstGeom>
          <a:noFill/>
          <a:ln/>
        </p:spPr>
        <p:txBody>
          <a:bodyPr wrap="none" lIns="0" tIns="0" rIns="0" bIns="0" rtlCol="0" anchor="t"/>
          <a:lstStyle/>
          <a:p>
            <a:pPr marL="0" indent="0" algn="l">
              <a:lnSpc>
                <a:spcPts val="2850"/>
              </a:lnSpc>
              <a:buNone/>
            </a:pPr>
            <a:r>
              <a:rPr lang="en-US" sz="1750" b="1" dirty="0">
                <a:solidFill>
                  <a:srgbClr val="15213F"/>
                </a:solidFill>
                <a:latin typeface="Roboto" pitchFamily="34" charset="0"/>
                <a:ea typeface="Roboto" pitchFamily="34" charset="-122"/>
                <a:cs typeface="Roboto" pitchFamily="34" charset="-120"/>
              </a:rPr>
              <a:t>Description</a:t>
            </a:r>
            <a:endParaRPr lang="en-US" sz="1750" dirty="0"/>
          </a:p>
        </p:txBody>
      </p:sp>
      <p:sp>
        <p:nvSpPr>
          <p:cNvPr id="7" name="Shape 5"/>
          <p:cNvSpPr/>
          <p:nvPr/>
        </p:nvSpPr>
        <p:spPr>
          <a:xfrm>
            <a:off x="809030" y="2390596"/>
            <a:ext cx="13027581" cy="650319"/>
          </a:xfrm>
          <a:prstGeom prst="rect">
            <a:avLst/>
          </a:prstGeom>
          <a:solidFill>
            <a:srgbClr val="000000">
              <a:alpha val="4000"/>
            </a:srgbClr>
          </a:solidFill>
          <a:ln/>
        </p:spPr>
      </p:sp>
      <p:sp>
        <p:nvSpPr>
          <p:cNvPr id="8" name="Text 6"/>
          <p:cNvSpPr/>
          <p:nvPr/>
        </p:nvSpPr>
        <p:spPr>
          <a:xfrm>
            <a:off x="1035963" y="2534304"/>
            <a:ext cx="2148007"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/lib, /lib64</a:t>
            </a:r>
            <a:endParaRPr lang="en-US" sz="1750" dirty="0"/>
          </a:p>
        </p:txBody>
      </p:sp>
      <p:sp>
        <p:nvSpPr>
          <p:cNvPr id="9" name="Text 7"/>
          <p:cNvSpPr/>
          <p:nvPr/>
        </p:nvSpPr>
        <p:spPr>
          <a:xfrm>
            <a:off x="3645218" y="2534304"/>
            <a:ext cx="9964579"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Shared libraries for programs.</a:t>
            </a:r>
            <a:endParaRPr lang="en-US" sz="1750" dirty="0"/>
          </a:p>
        </p:txBody>
      </p:sp>
      <p:sp>
        <p:nvSpPr>
          <p:cNvPr id="10" name="Shape 8"/>
          <p:cNvSpPr/>
          <p:nvPr/>
        </p:nvSpPr>
        <p:spPr>
          <a:xfrm>
            <a:off x="809030" y="3040915"/>
            <a:ext cx="13027581" cy="650319"/>
          </a:xfrm>
          <a:prstGeom prst="rect">
            <a:avLst/>
          </a:prstGeom>
          <a:solidFill>
            <a:srgbClr val="FFFFFF">
              <a:alpha val="4000"/>
            </a:srgbClr>
          </a:solidFill>
          <a:ln/>
        </p:spPr>
      </p:sp>
      <p:sp>
        <p:nvSpPr>
          <p:cNvPr id="11" name="Text 9"/>
          <p:cNvSpPr/>
          <p:nvPr/>
        </p:nvSpPr>
        <p:spPr>
          <a:xfrm>
            <a:off x="1035963" y="3184624"/>
            <a:ext cx="2148007"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/media</a:t>
            </a:r>
            <a:endParaRPr lang="en-US" sz="1750" dirty="0"/>
          </a:p>
        </p:txBody>
      </p:sp>
      <p:sp>
        <p:nvSpPr>
          <p:cNvPr id="12" name="Text 10"/>
          <p:cNvSpPr/>
          <p:nvPr/>
        </p:nvSpPr>
        <p:spPr>
          <a:xfrm>
            <a:off x="3645218" y="3184624"/>
            <a:ext cx="9964579"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Mount point for removable media.</a:t>
            </a:r>
            <a:endParaRPr lang="en-US" sz="1750" dirty="0"/>
          </a:p>
        </p:txBody>
      </p:sp>
      <p:sp>
        <p:nvSpPr>
          <p:cNvPr id="13" name="Shape 11"/>
          <p:cNvSpPr/>
          <p:nvPr/>
        </p:nvSpPr>
        <p:spPr>
          <a:xfrm>
            <a:off x="809030" y="3691235"/>
            <a:ext cx="13027581" cy="650319"/>
          </a:xfrm>
          <a:prstGeom prst="rect">
            <a:avLst/>
          </a:prstGeom>
          <a:solidFill>
            <a:srgbClr val="000000">
              <a:alpha val="4000"/>
            </a:srgbClr>
          </a:solidFill>
          <a:ln/>
        </p:spPr>
      </p:sp>
      <p:sp>
        <p:nvSpPr>
          <p:cNvPr id="14" name="Text 12"/>
          <p:cNvSpPr/>
          <p:nvPr/>
        </p:nvSpPr>
        <p:spPr>
          <a:xfrm>
            <a:off x="1035963" y="3834943"/>
            <a:ext cx="2148007"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/mnt</a:t>
            </a:r>
            <a:endParaRPr lang="en-US" sz="1750" dirty="0"/>
          </a:p>
        </p:txBody>
      </p:sp>
      <p:sp>
        <p:nvSpPr>
          <p:cNvPr id="15" name="Text 13"/>
          <p:cNvSpPr/>
          <p:nvPr/>
        </p:nvSpPr>
        <p:spPr>
          <a:xfrm>
            <a:off x="3645218" y="3834943"/>
            <a:ext cx="9964579"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Temporary mount point for manual mounts.</a:t>
            </a:r>
            <a:endParaRPr lang="en-US" sz="1750" dirty="0"/>
          </a:p>
        </p:txBody>
      </p:sp>
      <p:sp>
        <p:nvSpPr>
          <p:cNvPr id="16" name="Shape 14"/>
          <p:cNvSpPr/>
          <p:nvPr/>
        </p:nvSpPr>
        <p:spPr>
          <a:xfrm>
            <a:off x="809030" y="4341554"/>
            <a:ext cx="13027581" cy="650319"/>
          </a:xfrm>
          <a:prstGeom prst="rect">
            <a:avLst/>
          </a:prstGeom>
          <a:solidFill>
            <a:srgbClr val="FFFFFF">
              <a:alpha val="4000"/>
            </a:srgbClr>
          </a:solidFill>
          <a:ln/>
        </p:spPr>
      </p:sp>
      <p:sp>
        <p:nvSpPr>
          <p:cNvPr id="17" name="Text 15"/>
          <p:cNvSpPr/>
          <p:nvPr/>
        </p:nvSpPr>
        <p:spPr>
          <a:xfrm>
            <a:off x="1035963" y="4485263"/>
            <a:ext cx="2148007"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/opt</a:t>
            </a:r>
            <a:endParaRPr lang="en-US" sz="1750" dirty="0"/>
          </a:p>
        </p:txBody>
      </p:sp>
      <p:sp>
        <p:nvSpPr>
          <p:cNvPr id="18" name="Text 16"/>
          <p:cNvSpPr/>
          <p:nvPr/>
        </p:nvSpPr>
        <p:spPr>
          <a:xfrm>
            <a:off x="3645218" y="4485263"/>
            <a:ext cx="9964579"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Optional third-party software.</a:t>
            </a:r>
            <a:endParaRPr lang="en-US" sz="1750" dirty="0"/>
          </a:p>
        </p:txBody>
      </p:sp>
      <p:sp>
        <p:nvSpPr>
          <p:cNvPr id="19" name="Shape 17"/>
          <p:cNvSpPr/>
          <p:nvPr/>
        </p:nvSpPr>
        <p:spPr>
          <a:xfrm>
            <a:off x="809030" y="4991873"/>
            <a:ext cx="13027581" cy="650319"/>
          </a:xfrm>
          <a:prstGeom prst="rect">
            <a:avLst/>
          </a:prstGeom>
          <a:solidFill>
            <a:srgbClr val="000000">
              <a:alpha val="4000"/>
            </a:srgbClr>
          </a:solidFill>
          <a:ln/>
        </p:spPr>
      </p:sp>
      <p:sp>
        <p:nvSpPr>
          <p:cNvPr id="20" name="Text 18"/>
          <p:cNvSpPr/>
          <p:nvPr/>
        </p:nvSpPr>
        <p:spPr>
          <a:xfrm>
            <a:off x="1035963" y="5135582"/>
            <a:ext cx="2148007"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/proc</a:t>
            </a:r>
            <a:endParaRPr lang="en-US" sz="1750" dirty="0"/>
          </a:p>
        </p:txBody>
      </p:sp>
      <p:sp>
        <p:nvSpPr>
          <p:cNvPr id="21" name="Text 19"/>
          <p:cNvSpPr/>
          <p:nvPr/>
        </p:nvSpPr>
        <p:spPr>
          <a:xfrm>
            <a:off x="3645218" y="5135582"/>
            <a:ext cx="9964579"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Virtual FS with process/system info.</a:t>
            </a:r>
            <a:endParaRPr lang="en-US" sz="1750" dirty="0"/>
          </a:p>
        </p:txBody>
      </p:sp>
      <p:sp>
        <p:nvSpPr>
          <p:cNvPr id="22" name="Shape 20"/>
          <p:cNvSpPr/>
          <p:nvPr/>
        </p:nvSpPr>
        <p:spPr>
          <a:xfrm>
            <a:off x="809030" y="5642193"/>
            <a:ext cx="13027581" cy="650319"/>
          </a:xfrm>
          <a:prstGeom prst="rect">
            <a:avLst/>
          </a:prstGeom>
          <a:solidFill>
            <a:srgbClr val="FFFFFF">
              <a:alpha val="4000"/>
            </a:srgbClr>
          </a:solidFill>
          <a:ln/>
        </p:spPr>
      </p:sp>
      <p:sp>
        <p:nvSpPr>
          <p:cNvPr id="23" name="Text 21"/>
          <p:cNvSpPr/>
          <p:nvPr/>
        </p:nvSpPr>
        <p:spPr>
          <a:xfrm>
            <a:off x="1035963" y="5785901"/>
            <a:ext cx="2148007"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/root</a:t>
            </a:r>
            <a:endParaRPr lang="en-US" sz="1750" dirty="0"/>
          </a:p>
        </p:txBody>
      </p:sp>
      <p:sp>
        <p:nvSpPr>
          <p:cNvPr id="24" name="Text 22"/>
          <p:cNvSpPr/>
          <p:nvPr/>
        </p:nvSpPr>
        <p:spPr>
          <a:xfrm>
            <a:off x="3645218" y="5785901"/>
            <a:ext cx="9964579"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Home directory of root user.</a:t>
            </a:r>
            <a:endParaRPr lang="en-US" sz="1750" dirty="0"/>
          </a:p>
        </p:txBody>
      </p:sp>
      <p:sp>
        <p:nvSpPr>
          <p:cNvPr id="25" name="Shape 23"/>
          <p:cNvSpPr/>
          <p:nvPr/>
        </p:nvSpPr>
        <p:spPr>
          <a:xfrm>
            <a:off x="809030" y="6292512"/>
            <a:ext cx="13027581" cy="650319"/>
          </a:xfrm>
          <a:prstGeom prst="rect">
            <a:avLst/>
          </a:prstGeom>
          <a:solidFill>
            <a:srgbClr val="000000">
              <a:alpha val="4000"/>
            </a:srgbClr>
          </a:solidFill>
          <a:ln/>
        </p:spPr>
      </p:sp>
      <p:sp>
        <p:nvSpPr>
          <p:cNvPr id="26" name="Text 24"/>
          <p:cNvSpPr/>
          <p:nvPr/>
        </p:nvSpPr>
        <p:spPr>
          <a:xfrm>
            <a:off x="1035963" y="6436221"/>
            <a:ext cx="2148007"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/run</a:t>
            </a:r>
            <a:endParaRPr lang="en-US" sz="1750" dirty="0"/>
          </a:p>
        </p:txBody>
      </p:sp>
      <p:sp>
        <p:nvSpPr>
          <p:cNvPr id="27" name="Text 25"/>
          <p:cNvSpPr/>
          <p:nvPr/>
        </p:nvSpPr>
        <p:spPr>
          <a:xfrm>
            <a:off x="3645218" y="6436221"/>
            <a:ext cx="9964579"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Runtime variable data.</a:t>
            </a:r>
            <a:endParaRPr lang="en-US" sz="1750" dirty="0"/>
          </a:p>
        </p:txBody>
      </p:sp>
      <p:sp>
        <p:nvSpPr>
          <p:cNvPr id="29" name="Shape 8">
            <a:extLst>
              <a:ext uri="{FF2B5EF4-FFF2-40B4-BE49-F238E27FC236}">
                <a16:creationId xmlns:a16="http://schemas.microsoft.com/office/drawing/2014/main" id="{F54BFCD7-D983-1AF2-2EDF-297A81CB3DB3}"/>
              </a:ext>
            </a:extLst>
          </p:cNvPr>
          <p:cNvSpPr/>
          <p:nvPr/>
        </p:nvSpPr>
        <p:spPr>
          <a:xfrm>
            <a:off x="809030" y="3366075"/>
            <a:ext cx="13027581" cy="650319"/>
          </a:xfrm>
          <a:prstGeom prst="rect">
            <a:avLst/>
          </a:prstGeom>
          <a:solidFill>
            <a:srgbClr val="FFFFFF">
              <a:alpha val="4000"/>
            </a:srgbClr>
          </a:solidFill>
          <a:ln/>
        </p:spPr>
      </p:sp>
      <p:sp>
        <p:nvSpPr>
          <p:cNvPr id="31" name="Shape 14">
            <a:extLst>
              <a:ext uri="{FF2B5EF4-FFF2-40B4-BE49-F238E27FC236}">
                <a16:creationId xmlns:a16="http://schemas.microsoft.com/office/drawing/2014/main" id="{F1FEC8D3-92B5-7A26-5435-1F2F3227A6FC}"/>
              </a:ext>
            </a:extLst>
          </p:cNvPr>
          <p:cNvSpPr/>
          <p:nvPr/>
        </p:nvSpPr>
        <p:spPr>
          <a:xfrm>
            <a:off x="809030" y="4666714"/>
            <a:ext cx="13027581" cy="650319"/>
          </a:xfrm>
          <a:prstGeom prst="rect">
            <a:avLst/>
          </a:prstGeom>
          <a:solidFill>
            <a:srgbClr val="FFFFFF">
              <a:alpha val="4000"/>
            </a:srgbClr>
          </a:solidFill>
          <a:ln/>
        </p:spPr>
      </p:sp>
      <p:sp>
        <p:nvSpPr>
          <p:cNvPr id="33" name="Shape 20">
            <a:extLst>
              <a:ext uri="{FF2B5EF4-FFF2-40B4-BE49-F238E27FC236}">
                <a16:creationId xmlns:a16="http://schemas.microsoft.com/office/drawing/2014/main" id="{B1902816-3C88-DC19-2128-E51870C80CF1}"/>
              </a:ext>
            </a:extLst>
          </p:cNvPr>
          <p:cNvSpPr/>
          <p:nvPr/>
        </p:nvSpPr>
        <p:spPr>
          <a:xfrm>
            <a:off x="809030" y="5967353"/>
            <a:ext cx="13027581" cy="650319"/>
          </a:xfrm>
          <a:prstGeom prst="rect">
            <a:avLst/>
          </a:prstGeom>
          <a:solidFill>
            <a:srgbClr val="FFFFFF">
              <a:alpha val="4000"/>
            </a:srgbClr>
          </a:solidFill>
          <a:ln/>
        </p:spPr>
      </p:sp>
      <p:sp>
        <p:nvSpPr>
          <p:cNvPr id="48" name="Shape 20">
            <a:extLst>
              <a:ext uri="{FF2B5EF4-FFF2-40B4-BE49-F238E27FC236}">
                <a16:creationId xmlns:a16="http://schemas.microsoft.com/office/drawing/2014/main" id="{B2E2DC7A-A9A4-138B-CCFD-8845EFA2B63D}"/>
              </a:ext>
            </a:extLst>
          </p:cNvPr>
          <p:cNvSpPr/>
          <p:nvPr/>
        </p:nvSpPr>
        <p:spPr>
          <a:xfrm>
            <a:off x="961430" y="5794593"/>
            <a:ext cx="13027581" cy="650319"/>
          </a:xfrm>
          <a:prstGeom prst="rect">
            <a:avLst/>
          </a:prstGeom>
          <a:solidFill>
            <a:srgbClr val="FFFFFF">
              <a:alpha val="4000"/>
            </a:srgbClr>
          </a:solidFill>
          <a:ln/>
        </p:spPr>
      </p:sp>
      <p:sp>
        <p:nvSpPr>
          <p:cNvPr id="49" name="Shape 20">
            <a:extLst>
              <a:ext uri="{FF2B5EF4-FFF2-40B4-BE49-F238E27FC236}">
                <a16:creationId xmlns:a16="http://schemas.microsoft.com/office/drawing/2014/main" id="{F9CBB7D8-074A-21EB-22EA-6834E8D040C6}"/>
              </a:ext>
            </a:extLst>
          </p:cNvPr>
          <p:cNvSpPr/>
          <p:nvPr/>
        </p:nvSpPr>
        <p:spPr>
          <a:xfrm>
            <a:off x="961430" y="6119753"/>
            <a:ext cx="13027581" cy="650319"/>
          </a:xfrm>
          <a:prstGeom prst="rect">
            <a:avLst/>
          </a:prstGeom>
          <a:solidFill>
            <a:srgbClr val="FFFFFF">
              <a:alpha val="4000"/>
            </a:srgbClr>
          </a:solidFill>
          <a:ln/>
        </p:spPr>
      </p:sp>
      <p:sp>
        <p:nvSpPr>
          <p:cNvPr id="52" name="Shape 8">
            <a:extLst>
              <a:ext uri="{FF2B5EF4-FFF2-40B4-BE49-F238E27FC236}">
                <a16:creationId xmlns:a16="http://schemas.microsoft.com/office/drawing/2014/main" id="{94FE435E-17AA-9F85-ABC1-D43A1BCF1F13}"/>
              </a:ext>
            </a:extLst>
          </p:cNvPr>
          <p:cNvSpPr/>
          <p:nvPr/>
        </p:nvSpPr>
        <p:spPr>
          <a:xfrm>
            <a:off x="786169" y="6953974"/>
            <a:ext cx="13027581" cy="650319"/>
          </a:xfrm>
          <a:prstGeom prst="rect">
            <a:avLst/>
          </a:prstGeom>
          <a:solidFill>
            <a:srgbClr val="FFFFFF">
              <a:alpha val="4000"/>
            </a:srgbClr>
          </a:solidFill>
          <a:ln/>
        </p:spPr>
        <p:txBody>
          <a:bodyPr/>
          <a:lstStyle/>
          <a:p>
            <a:pPr>
              <a:lnSpc>
                <a:spcPct val="150000"/>
              </a:lnSpc>
            </a:pP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srv</a:t>
            </a:r>
            <a:r>
              <a:rPr lang="en-US" dirty="0">
                <a:latin typeface="Roboto" panose="02000000000000000000" pitchFamily="2" charset="0"/>
                <a:ea typeface="Roboto" panose="02000000000000000000" pitchFamily="2" charset="0"/>
                <a:cs typeface="Roboto" panose="02000000000000000000" pitchFamily="2" charset="0"/>
              </a:rPr>
              <a:t> 			Data for Services from System</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name="Slide 8">
    <p:spTree>
      <p:nvGrpSpPr>
        <p:cNvPr id="1" name=""/>
        <p:cNvGrpSpPr/>
        <p:nvPr/>
      </p:nvGrpSpPr>
      <p:grpSpPr>
        <a:xfrm>
          <a:off x="0" y="0"/>
          <a:ext cx="0" cy="0"/>
          <a:chOff x="0" y="0"/>
          <a:chExt cx="0" cy="0"/>
        </a:xfrm>
      </p:grpSpPr>
      <p:sp>
        <p:nvSpPr>
          <p:cNvPr id="2" name="Text 0"/>
          <p:cNvSpPr/>
          <p:nvPr/>
        </p:nvSpPr>
        <p:spPr>
          <a:xfrm>
            <a:off x="793790" y="1068348"/>
            <a:ext cx="11416546" cy="708779"/>
          </a:xfrm>
          <a:prstGeom prst="rect">
            <a:avLst/>
          </a:prstGeom>
          <a:noFill/>
          <a:ln/>
        </p:spPr>
        <p:txBody>
          <a:bodyPr wrap="none" lIns="0" tIns="0" rIns="0" bIns="0" rtlCol="0" anchor="t"/>
          <a:lstStyle/>
          <a:p>
            <a:pPr marL="0" indent="0" algn="l">
              <a:lnSpc>
                <a:spcPts val="5550"/>
              </a:lnSpc>
              <a:buNone/>
            </a:pPr>
            <a:r>
              <a:rPr lang="en-US" sz="4450" dirty="0">
                <a:solidFill>
                  <a:srgbClr val="3257B8"/>
                </a:solidFill>
                <a:latin typeface="Roboto Slab" pitchFamily="34" charset="0"/>
                <a:ea typeface="Roboto Slab" pitchFamily="34" charset="-122"/>
                <a:cs typeface="Roboto Slab" pitchFamily="34" charset="-120"/>
              </a:rPr>
              <a:t>Comparison with Other Operating Systems</a:t>
            </a:r>
            <a:endParaRPr lang="en-US" sz="4450" dirty="0"/>
          </a:p>
        </p:txBody>
      </p:sp>
      <p:sp>
        <p:nvSpPr>
          <p:cNvPr id="3" name="Shape 1"/>
          <p:cNvSpPr/>
          <p:nvPr/>
        </p:nvSpPr>
        <p:spPr>
          <a:xfrm>
            <a:off x="793790" y="2230755"/>
            <a:ext cx="13042821" cy="4930378"/>
          </a:xfrm>
          <a:prstGeom prst="roundRect">
            <a:avLst>
              <a:gd name="adj" fmla="val 690"/>
            </a:avLst>
          </a:prstGeom>
          <a:noFill/>
          <a:ln w="7620">
            <a:solidFill>
              <a:srgbClr val="000000">
                <a:alpha val="8000"/>
              </a:srgbClr>
            </a:solidFill>
            <a:prstDash val="solid"/>
          </a:ln>
        </p:spPr>
      </p:sp>
      <p:sp>
        <p:nvSpPr>
          <p:cNvPr id="4" name="Shape 2"/>
          <p:cNvSpPr/>
          <p:nvPr/>
        </p:nvSpPr>
        <p:spPr>
          <a:xfrm>
            <a:off x="801410" y="2238375"/>
            <a:ext cx="13027581" cy="650319"/>
          </a:xfrm>
          <a:prstGeom prst="rect">
            <a:avLst/>
          </a:prstGeom>
          <a:solidFill>
            <a:srgbClr val="FFFFFF">
              <a:alpha val="4000"/>
            </a:srgbClr>
          </a:solidFill>
          <a:ln/>
        </p:spPr>
      </p:sp>
      <p:sp>
        <p:nvSpPr>
          <p:cNvPr id="5" name="Text 3"/>
          <p:cNvSpPr/>
          <p:nvPr/>
        </p:nvSpPr>
        <p:spPr>
          <a:xfrm>
            <a:off x="1028462" y="2382083"/>
            <a:ext cx="2799397" cy="362903"/>
          </a:xfrm>
          <a:prstGeom prst="rect">
            <a:avLst/>
          </a:prstGeom>
          <a:noFill/>
          <a:ln/>
        </p:spPr>
        <p:txBody>
          <a:bodyPr wrap="none" lIns="0" tIns="0" rIns="0" bIns="0" rtlCol="0" anchor="t"/>
          <a:lstStyle/>
          <a:p>
            <a:pPr marL="0" indent="0" algn="l">
              <a:lnSpc>
                <a:spcPts val="2850"/>
              </a:lnSpc>
              <a:buNone/>
            </a:pPr>
            <a:r>
              <a:rPr lang="en-US" sz="1750" b="1" dirty="0">
                <a:solidFill>
                  <a:srgbClr val="15213F"/>
                </a:solidFill>
                <a:latin typeface="Roboto" pitchFamily="34" charset="0"/>
                <a:ea typeface="Roboto" pitchFamily="34" charset="-122"/>
                <a:cs typeface="Roboto" pitchFamily="34" charset="-120"/>
              </a:rPr>
              <a:t>Feature</a:t>
            </a:r>
            <a:endParaRPr lang="en-US" sz="1750" dirty="0"/>
          </a:p>
        </p:txBody>
      </p:sp>
      <p:sp>
        <p:nvSpPr>
          <p:cNvPr id="6" name="Text 4"/>
          <p:cNvSpPr/>
          <p:nvPr/>
        </p:nvSpPr>
        <p:spPr>
          <a:xfrm>
            <a:off x="4289108" y="2382083"/>
            <a:ext cx="2795588" cy="362903"/>
          </a:xfrm>
          <a:prstGeom prst="rect">
            <a:avLst/>
          </a:prstGeom>
          <a:noFill/>
          <a:ln/>
        </p:spPr>
        <p:txBody>
          <a:bodyPr wrap="none" lIns="0" tIns="0" rIns="0" bIns="0" rtlCol="0" anchor="t"/>
          <a:lstStyle/>
          <a:p>
            <a:pPr marL="0" indent="0" algn="l">
              <a:lnSpc>
                <a:spcPts val="2850"/>
              </a:lnSpc>
              <a:buNone/>
            </a:pPr>
            <a:r>
              <a:rPr lang="en-US" sz="1750" b="1" dirty="0">
                <a:solidFill>
                  <a:srgbClr val="15213F"/>
                </a:solidFill>
                <a:latin typeface="Roboto" pitchFamily="34" charset="0"/>
                <a:ea typeface="Roboto" pitchFamily="34" charset="-122"/>
                <a:cs typeface="Roboto" pitchFamily="34" charset="-120"/>
              </a:rPr>
              <a:t>Linux</a:t>
            </a:r>
            <a:endParaRPr lang="en-US" sz="1750" dirty="0"/>
          </a:p>
        </p:txBody>
      </p:sp>
      <p:sp>
        <p:nvSpPr>
          <p:cNvPr id="7" name="Text 5"/>
          <p:cNvSpPr/>
          <p:nvPr/>
        </p:nvSpPr>
        <p:spPr>
          <a:xfrm>
            <a:off x="7545943" y="2382083"/>
            <a:ext cx="2795588" cy="362903"/>
          </a:xfrm>
          <a:prstGeom prst="rect">
            <a:avLst/>
          </a:prstGeom>
          <a:noFill/>
          <a:ln/>
        </p:spPr>
        <p:txBody>
          <a:bodyPr wrap="none" lIns="0" tIns="0" rIns="0" bIns="0" rtlCol="0" anchor="t"/>
          <a:lstStyle/>
          <a:p>
            <a:pPr marL="0" indent="0" algn="l">
              <a:lnSpc>
                <a:spcPts val="2850"/>
              </a:lnSpc>
              <a:buNone/>
            </a:pPr>
            <a:r>
              <a:rPr lang="en-US" sz="1750" b="1" dirty="0">
                <a:solidFill>
                  <a:srgbClr val="15213F"/>
                </a:solidFill>
                <a:latin typeface="Roboto" pitchFamily="34" charset="0"/>
                <a:ea typeface="Roboto" pitchFamily="34" charset="-122"/>
                <a:cs typeface="Roboto" pitchFamily="34" charset="-120"/>
              </a:rPr>
              <a:t>Windows</a:t>
            </a:r>
            <a:endParaRPr lang="en-US" sz="1750" dirty="0"/>
          </a:p>
        </p:txBody>
      </p:sp>
      <p:sp>
        <p:nvSpPr>
          <p:cNvPr id="8" name="Text 6"/>
          <p:cNvSpPr/>
          <p:nvPr/>
        </p:nvSpPr>
        <p:spPr>
          <a:xfrm>
            <a:off x="10802779" y="2382083"/>
            <a:ext cx="2799397" cy="362903"/>
          </a:xfrm>
          <a:prstGeom prst="rect">
            <a:avLst/>
          </a:prstGeom>
          <a:noFill/>
          <a:ln/>
        </p:spPr>
        <p:txBody>
          <a:bodyPr wrap="none" lIns="0" tIns="0" rIns="0" bIns="0" rtlCol="0" anchor="t"/>
          <a:lstStyle/>
          <a:p>
            <a:pPr marL="0" indent="0" algn="l">
              <a:lnSpc>
                <a:spcPts val="2850"/>
              </a:lnSpc>
              <a:buNone/>
            </a:pPr>
            <a:r>
              <a:rPr lang="en-US" sz="1750" b="1" dirty="0">
                <a:solidFill>
                  <a:srgbClr val="15213F"/>
                </a:solidFill>
                <a:latin typeface="Roboto" pitchFamily="34" charset="0"/>
                <a:ea typeface="Roboto" pitchFamily="34" charset="-122"/>
                <a:cs typeface="Roboto" pitchFamily="34" charset="-120"/>
              </a:rPr>
              <a:t>macOS</a:t>
            </a:r>
            <a:endParaRPr lang="en-US" sz="1750" dirty="0"/>
          </a:p>
        </p:txBody>
      </p:sp>
      <p:sp>
        <p:nvSpPr>
          <p:cNvPr id="9" name="Shape 7"/>
          <p:cNvSpPr/>
          <p:nvPr/>
        </p:nvSpPr>
        <p:spPr>
          <a:xfrm>
            <a:off x="801410" y="2888694"/>
            <a:ext cx="13027581" cy="650319"/>
          </a:xfrm>
          <a:prstGeom prst="rect">
            <a:avLst/>
          </a:prstGeom>
          <a:solidFill>
            <a:srgbClr val="000000">
              <a:alpha val="4000"/>
            </a:srgbClr>
          </a:solidFill>
          <a:ln/>
        </p:spPr>
      </p:sp>
      <p:sp>
        <p:nvSpPr>
          <p:cNvPr id="10" name="Text 8"/>
          <p:cNvSpPr/>
          <p:nvPr/>
        </p:nvSpPr>
        <p:spPr>
          <a:xfrm>
            <a:off x="1028462" y="3032403"/>
            <a:ext cx="2799397"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Source Code</a:t>
            </a:r>
            <a:endParaRPr lang="en-US" sz="1750" dirty="0"/>
          </a:p>
        </p:txBody>
      </p:sp>
      <p:sp>
        <p:nvSpPr>
          <p:cNvPr id="11" name="Text 9"/>
          <p:cNvSpPr/>
          <p:nvPr/>
        </p:nvSpPr>
        <p:spPr>
          <a:xfrm>
            <a:off x="4289108" y="3032403"/>
            <a:ext cx="2795588"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Open-source</a:t>
            </a:r>
            <a:endParaRPr lang="en-US" sz="1750" dirty="0"/>
          </a:p>
        </p:txBody>
      </p:sp>
      <p:sp>
        <p:nvSpPr>
          <p:cNvPr id="12" name="Text 10"/>
          <p:cNvSpPr/>
          <p:nvPr/>
        </p:nvSpPr>
        <p:spPr>
          <a:xfrm>
            <a:off x="7545943" y="3032403"/>
            <a:ext cx="2795588"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Closed-source</a:t>
            </a:r>
            <a:endParaRPr lang="en-US" sz="1750" dirty="0"/>
          </a:p>
        </p:txBody>
      </p:sp>
      <p:sp>
        <p:nvSpPr>
          <p:cNvPr id="13" name="Text 11"/>
          <p:cNvSpPr/>
          <p:nvPr/>
        </p:nvSpPr>
        <p:spPr>
          <a:xfrm>
            <a:off x="10802779" y="3032403"/>
            <a:ext cx="2799397"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Closed-source</a:t>
            </a:r>
            <a:endParaRPr lang="en-US" sz="1750" dirty="0"/>
          </a:p>
        </p:txBody>
      </p:sp>
      <p:sp>
        <p:nvSpPr>
          <p:cNvPr id="14" name="Shape 12"/>
          <p:cNvSpPr/>
          <p:nvPr/>
        </p:nvSpPr>
        <p:spPr>
          <a:xfrm>
            <a:off x="801410" y="3539014"/>
            <a:ext cx="13027581" cy="650319"/>
          </a:xfrm>
          <a:prstGeom prst="rect">
            <a:avLst/>
          </a:prstGeom>
          <a:solidFill>
            <a:srgbClr val="FFFFFF">
              <a:alpha val="4000"/>
            </a:srgbClr>
          </a:solidFill>
          <a:ln/>
        </p:spPr>
      </p:sp>
      <p:sp>
        <p:nvSpPr>
          <p:cNvPr id="15" name="Text 13"/>
          <p:cNvSpPr/>
          <p:nvPr/>
        </p:nvSpPr>
        <p:spPr>
          <a:xfrm>
            <a:off x="1028462" y="3682722"/>
            <a:ext cx="2799397"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Cost</a:t>
            </a:r>
            <a:endParaRPr lang="en-US" sz="1750" dirty="0"/>
          </a:p>
        </p:txBody>
      </p:sp>
      <p:sp>
        <p:nvSpPr>
          <p:cNvPr id="16" name="Text 14"/>
          <p:cNvSpPr/>
          <p:nvPr/>
        </p:nvSpPr>
        <p:spPr>
          <a:xfrm>
            <a:off x="4289108" y="3682722"/>
            <a:ext cx="2795588"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Free</a:t>
            </a:r>
            <a:endParaRPr lang="en-US" sz="1750" dirty="0"/>
          </a:p>
        </p:txBody>
      </p:sp>
      <p:sp>
        <p:nvSpPr>
          <p:cNvPr id="17" name="Text 15"/>
          <p:cNvSpPr/>
          <p:nvPr/>
        </p:nvSpPr>
        <p:spPr>
          <a:xfrm>
            <a:off x="7545943" y="3682722"/>
            <a:ext cx="2795588"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Paid</a:t>
            </a:r>
            <a:endParaRPr lang="en-US" sz="1750" dirty="0"/>
          </a:p>
        </p:txBody>
      </p:sp>
      <p:sp>
        <p:nvSpPr>
          <p:cNvPr id="18" name="Text 16"/>
          <p:cNvSpPr/>
          <p:nvPr/>
        </p:nvSpPr>
        <p:spPr>
          <a:xfrm>
            <a:off x="10802779" y="3682722"/>
            <a:ext cx="2799397"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Paid</a:t>
            </a:r>
            <a:endParaRPr lang="en-US" sz="1750" dirty="0"/>
          </a:p>
        </p:txBody>
      </p:sp>
      <p:sp>
        <p:nvSpPr>
          <p:cNvPr id="19" name="Shape 17"/>
          <p:cNvSpPr/>
          <p:nvPr/>
        </p:nvSpPr>
        <p:spPr>
          <a:xfrm>
            <a:off x="801410" y="4189333"/>
            <a:ext cx="13027581" cy="650319"/>
          </a:xfrm>
          <a:prstGeom prst="rect">
            <a:avLst/>
          </a:prstGeom>
          <a:solidFill>
            <a:srgbClr val="000000">
              <a:alpha val="4000"/>
            </a:srgbClr>
          </a:solidFill>
          <a:ln/>
        </p:spPr>
      </p:sp>
      <p:sp>
        <p:nvSpPr>
          <p:cNvPr id="20" name="Text 18"/>
          <p:cNvSpPr/>
          <p:nvPr/>
        </p:nvSpPr>
        <p:spPr>
          <a:xfrm>
            <a:off x="1028462" y="4333042"/>
            <a:ext cx="2799397"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Customization</a:t>
            </a:r>
            <a:endParaRPr lang="en-US" sz="1750" dirty="0"/>
          </a:p>
        </p:txBody>
      </p:sp>
      <p:sp>
        <p:nvSpPr>
          <p:cNvPr id="21" name="Text 19"/>
          <p:cNvSpPr/>
          <p:nvPr/>
        </p:nvSpPr>
        <p:spPr>
          <a:xfrm>
            <a:off x="4289108" y="4333042"/>
            <a:ext cx="2795588"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Highly customizable</a:t>
            </a:r>
            <a:endParaRPr lang="en-US" sz="1750" dirty="0"/>
          </a:p>
        </p:txBody>
      </p:sp>
      <p:sp>
        <p:nvSpPr>
          <p:cNvPr id="22" name="Text 20"/>
          <p:cNvSpPr/>
          <p:nvPr/>
        </p:nvSpPr>
        <p:spPr>
          <a:xfrm>
            <a:off x="7545943" y="4333042"/>
            <a:ext cx="2795588"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Limited</a:t>
            </a:r>
            <a:endParaRPr lang="en-US" sz="1750" dirty="0"/>
          </a:p>
        </p:txBody>
      </p:sp>
      <p:sp>
        <p:nvSpPr>
          <p:cNvPr id="23" name="Text 21"/>
          <p:cNvSpPr/>
          <p:nvPr/>
        </p:nvSpPr>
        <p:spPr>
          <a:xfrm>
            <a:off x="10802779" y="4333042"/>
            <a:ext cx="2799397"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Limited</a:t>
            </a:r>
            <a:endParaRPr lang="en-US" sz="1750" dirty="0"/>
          </a:p>
        </p:txBody>
      </p:sp>
      <p:sp>
        <p:nvSpPr>
          <p:cNvPr id="24" name="Shape 22"/>
          <p:cNvSpPr/>
          <p:nvPr/>
        </p:nvSpPr>
        <p:spPr>
          <a:xfrm>
            <a:off x="801410" y="4839653"/>
            <a:ext cx="13027581" cy="650319"/>
          </a:xfrm>
          <a:prstGeom prst="rect">
            <a:avLst/>
          </a:prstGeom>
          <a:solidFill>
            <a:srgbClr val="FFFFFF">
              <a:alpha val="4000"/>
            </a:srgbClr>
          </a:solidFill>
          <a:ln/>
        </p:spPr>
      </p:sp>
      <p:sp>
        <p:nvSpPr>
          <p:cNvPr id="25" name="Text 23"/>
          <p:cNvSpPr/>
          <p:nvPr/>
        </p:nvSpPr>
        <p:spPr>
          <a:xfrm>
            <a:off x="1028462" y="4983361"/>
            <a:ext cx="2799397"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Security</a:t>
            </a:r>
            <a:endParaRPr lang="en-US" sz="1750" dirty="0"/>
          </a:p>
        </p:txBody>
      </p:sp>
      <p:sp>
        <p:nvSpPr>
          <p:cNvPr id="26" name="Text 24"/>
          <p:cNvSpPr/>
          <p:nvPr/>
        </p:nvSpPr>
        <p:spPr>
          <a:xfrm>
            <a:off x="4289108" y="4983361"/>
            <a:ext cx="2795588"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More secure</a:t>
            </a:r>
            <a:endParaRPr lang="en-US" sz="1750" dirty="0"/>
          </a:p>
        </p:txBody>
      </p:sp>
      <p:sp>
        <p:nvSpPr>
          <p:cNvPr id="27" name="Text 25"/>
          <p:cNvSpPr/>
          <p:nvPr/>
        </p:nvSpPr>
        <p:spPr>
          <a:xfrm>
            <a:off x="7545943" y="4983361"/>
            <a:ext cx="2795588"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More vulnerable</a:t>
            </a:r>
            <a:endParaRPr lang="en-US" sz="1750" dirty="0"/>
          </a:p>
        </p:txBody>
      </p:sp>
      <p:sp>
        <p:nvSpPr>
          <p:cNvPr id="28" name="Text 26"/>
          <p:cNvSpPr/>
          <p:nvPr/>
        </p:nvSpPr>
        <p:spPr>
          <a:xfrm>
            <a:off x="10802779" y="4983361"/>
            <a:ext cx="2799397"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Secure</a:t>
            </a:r>
            <a:endParaRPr lang="en-US" sz="1750" dirty="0"/>
          </a:p>
        </p:txBody>
      </p:sp>
      <p:sp>
        <p:nvSpPr>
          <p:cNvPr id="29" name="Shape 27"/>
          <p:cNvSpPr/>
          <p:nvPr/>
        </p:nvSpPr>
        <p:spPr>
          <a:xfrm>
            <a:off x="801410" y="5489972"/>
            <a:ext cx="13027581" cy="650319"/>
          </a:xfrm>
          <a:prstGeom prst="rect">
            <a:avLst/>
          </a:prstGeom>
          <a:solidFill>
            <a:srgbClr val="000000">
              <a:alpha val="4000"/>
            </a:srgbClr>
          </a:solidFill>
          <a:ln/>
        </p:spPr>
      </p:sp>
      <p:sp>
        <p:nvSpPr>
          <p:cNvPr id="30" name="Text 28"/>
          <p:cNvSpPr/>
          <p:nvPr/>
        </p:nvSpPr>
        <p:spPr>
          <a:xfrm>
            <a:off x="1028462" y="5633680"/>
            <a:ext cx="2799397"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Command Line</a:t>
            </a:r>
            <a:endParaRPr lang="en-US" sz="1750" dirty="0"/>
          </a:p>
        </p:txBody>
      </p:sp>
      <p:sp>
        <p:nvSpPr>
          <p:cNvPr id="31" name="Text 29"/>
          <p:cNvSpPr/>
          <p:nvPr/>
        </p:nvSpPr>
        <p:spPr>
          <a:xfrm>
            <a:off x="4289108" y="5633680"/>
            <a:ext cx="2795588"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Powerful CLI</a:t>
            </a:r>
            <a:endParaRPr lang="en-US" sz="1750" dirty="0"/>
          </a:p>
        </p:txBody>
      </p:sp>
      <p:sp>
        <p:nvSpPr>
          <p:cNvPr id="32" name="Text 30"/>
          <p:cNvSpPr/>
          <p:nvPr/>
        </p:nvSpPr>
        <p:spPr>
          <a:xfrm>
            <a:off x="7545943" y="5633680"/>
            <a:ext cx="2795588"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Optional CLI</a:t>
            </a:r>
            <a:endParaRPr lang="en-US" sz="1750" dirty="0"/>
          </a:p>
        </p:txBody>
      </p:sp>
      <p:sp>
        <p:nvSpPr>
          <p:cNvPr id="33" name="Text 31"/>
          <p:cNvSpPr/>
          <p:nvPr/>
        </p:nvSpPr>
        <p:spPr>
          <a:xfrm>
            <a:off x="10802779" y="5633680"/>
            <a:ext cx="2799397"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Unix-based Terminal</a:t>
            </a:r>
            <a:endParaRPr lang="en-US" sz="1750" dirty="0"/>
          </a:p>
        </p:txBody>
      </p:sp>
      <p:sp>
        <p:nvSpPr>
          <p:cNvPr id="34" name="Shape 32"/>
          <p:cNvSpPr/>
          <p:nvPr/>
        </p:nvSpPr>
        <p:spPr>
          <a:xfrm>
            <a:off x="801410" y="6140291"/>
            <a:ext cx="13027581" cy="1013222"/>
          </a:xfrm>
          <a:prstGeom prst="rect">
            <a:avLst/>
          </a:prstGeom>
          <a:solidFill>
            <a:srgbClr val="FFFFFF">
              <a:alpha val="4000"/>
            </a:srgbClr>
          </a:solidFill>
          <a:ln/>
        </p:spPr>
      </p:sp>
      <p:sp>
        <p:nvSpPr>
          <p:cNvPr id="35" name="Text 33"/>
          <p:cNvSpPr/>
          <p:nvPr/>
        </p:nvSpPr>
        <p:spPr>
          <a:xfrm>
            <a:off x="1028462" y="6284000"/>
            <a:ext cx="2799397"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Use Case</a:t>
            </a:r>
            <a:endParaRPr lang="en-US" sz="1750" dirty="0"/>
          </a:p>
        </p:txBody>
      </p:sp>
      <p:sp>
        <p:nvSpPr>
          <p:cNvPr id="36" name="Text 34"/>
          <p:cNvSpPr/>
          <p:nvPr/>
        </p:nvSpPr>
        <p:spPr>
          <a:xfrm>
            <a:off x="4289108" y="6284000"/>
            <a:ext cx="2795588" cy="725805"/>
          </a:xfrm>
          <a:prstGeom prst="rect">
            <a:avLst/>
          </a:prstGeom>
          <a:noFill/>
          <a:ln/>
        </p:spPr>
        <p:txBody>
          <a:bodyPr wrap="squar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Servers, DevOps, Embedded</a:t>
            </a:r>
            <a:endParaRPr lang="en-US" sz="1750" dirty="0"/>
          </a:p>
        </p:txBody>
      </p:sp>
      <p:sp>
        <p:nvSpPr>
          <p:cNvPr id="37" name="Text 35"/>
          <p:cNvSpPr/>
          <p:nvPr/>
        </p:nvSpPr>
        <p:spPr>
          <a:xfrm>
            <a:off x="7545943" y="6284000"/>
            <a:ext cx="2795588"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Personal, Gaming</a:t>
            </a:r>
            <a:endParaRPr lang="en-US" sz="1750" dirty="0"/>
          </a:p>
        </p:txBody>
      </p:sp>
      <p:sp>
        <p:nvSpPr>
          <p:cNvPr id="38" name="Text 36"/>
          <p:cNvSpPr/>
          <p:nvPr/>
        </p:nvSpPr>
        <p:spPr>
          <a:xfrm>
            <a:off x="10802779" y="6284000"/>
            <a:ext cx="2799397"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Creative, Productivity</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TotalTime>
  <Words>669</Words>
  <Application>Microsoft Office PowerPoint</Application>
  <PresentationFormat>Custom</PresentationFormat>
  <Paragraphs>135</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Roboto Slab</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Sulav Adhikari</cp:lastModifiedBy>
  <cp:revision>15</cp:revision>
  <dcterms:created xsi:type="dcterms:W3CDTF">2025-07-14T15:45:21Z</dcterms:created>
  <dcterms:modified xsi:type="dcterms:W3CDTF">2025-07-14T16:37:01Z</dcterms:modified>
</cp:coreProperties>
</file>